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8"/>
  </p:notesMasterIdLst>
  <p:sldIdLst>
    <p:sldId id="256" r:id="rId2"/>
    <p:sldId id="258" r:id="rId3"/>
    <p:sldId id="265" r:id="rId4"/>
    <p:sldId id="257" r:id="rId5"/>
    <p:sldId id="259" r:id="rId6"/>
    <p:sldId id="260" r:id="rId7"/>
    <p:sldId id="263" r:id="rId8"/>
    <p:sldId id="266" r:id="rId9"/>
    <p:sldId id="262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4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CE580-3D51-4115-8877-4290F9EA240C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358BF-29E6-4506-92BA-C0015E0B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628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358BF-29E6-4506-92BA-C0015E0B482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794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D30-AEE4-4BB5-8994-A1E8A7B69C2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EC7D0A3C-CF2A-481D-BB9B-E746D0A15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550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D30-AEE4-4BB5-8994-A1E8A7B69C2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C7D0A3C-CF2A-481D-BB9B-E746D0A15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929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D30-AEE4-4BB5-8994-A1E8A7B69C2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C7D0A3C-CF2A-481D-BB9B-E746D0A1553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880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D30-AEE4-4BB5-8994-A1E8A7B69C2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C7D0A3C-CF2A-481D-BB9B-E746D0A15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310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D30-AEE4-4BB5-8994-A1E8A7B69C2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C7D0A3C-CF2A-481D-BB9B-E746D0A1553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3228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D30-AEE4-4BB5-8994-A1E8A7B69C2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C7D0A3C-CF2A-481D-BB9B-E746D0A15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403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D30-AEE4-4BB5-8994-A1E8A7B69C2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D0A3C-CF2A-481D-BB9B-E746D0A15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167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D30-AEE4-4BB5-8994-A1E8A7B69C2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D0A3C-CF2A-481D-BB9B-E746D0A15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825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D30-AEE4-4BB5-8994-A1E8A7B69C2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D0A3C-CF2A-481D-BB9B-E746D0A15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218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D30-AEE4-4BB5-8994-A1E8A7B69C2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C7D0A3C-CF2A-481D-BB9B-E746D0A15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697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D30-AEE4-4BB5-8994-A1E8A7B69C2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EC7D0A3C-CF2A-481D-BB9B-E746D0A15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170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D30-AEE4-4BB5-8994-A1E8A7B69C2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EC7D0A3C-CF2A-481D-BB9B-E746D0A15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881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D30-AEE4-4BB5-8994-A1E8A7B69C2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D0A3C-CF2A-481D-BB9B-E746D0A15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94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D30-AEE4-4BB5-8994-A1E8A7B69C2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D0A3C-CF2A-481D-BB9B-E746D0A15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332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D30-AEE4-4BB5-8994-A1E8A7B69C2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D0A3C-CF2A-481D-BB9B-E746D0A15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51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D30-AEE4-4BB5-8994-A1E8A7B69C2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C7D0A3C-CF2A-481D-BB9B-E746D0A15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887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E1D30-AEE4-4BB5-8994-A1E8A7B69C2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C7D0A3C-CF2A-481D-BB9B-E746D0A15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3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24lsy.tvoysadik.ru/" TargetMode="External"/><Relationship Id="rId2" Type="http://schemas.openxmlformats.org/officeDocument/2006/relationships/hyperlink" Target="mailto:dou24@edu-lesnoy.ru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2518" y="2455945"/>
            <a:ext cx="7148965" cy="2843561"/>
          </a:xfrm>
        </p:spPr>
        <p:txBody>
          <a:bodyPr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Технология </a:t>
            </a: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World in a box</a:t>
            </a: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» как условие развития младших дошкольников с ОВЗ в игровой </a:t>
            </a:r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деятельности</a:t>
            </a:r>
            <a:r>
              <a:rPr lang="ru-RU" sz="3600" b="1" dirty="0">
                <a:solidFill>
                  <a:srgbClr val="990033"/>
                </a:solidFill>
                <a:latin typeface="+mj-lt"/>
              </a:rPr>
              <a:t/>
            </a:r>
            <a:br>
              <a:rPr lang="ru-RU" sz="3600" b="1" dirty="0">
                <a:solidFill>
                  <a:srgbClr val="990033"/>
                </a:solidFill>
                <a:latin typeface="+mj-lt"/>
              </a:rPr>
            </a:br>
            <a:endParaRPr lang="ru-RU" sz="3600" b="1" dirty="0">
              <a:solidFill>
                <a:srgbClr val="990033"/>
              </a:solidFill>
              <a:latin typeface="+mj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7885" y="1206998"/>
            <a:ext cx="8519532" cy="112628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бюджетное дошкольное образовательное учреждение «Детский сад  № 24 «Светлячок» компенсирующего вида» городского округа «Город Лесной» Свердловской области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470348" y="512946"/>
            <a:ext cx="6600451" cy="11262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903032" y="4905066"/>
            <a:ext cx="5906431" cy="11262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565037" y="5176842"/>
            <a:ext cx="6222380" cy="11262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Разработчик: 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Лариса 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Николаевна Пожарских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    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квалификационной категории</a:t>
            </a:r>
            <a:endParaRPr lang="ru-RU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1342"/>
            <a:ext cx="2565037" cy="648630"/>
          </a:xfrm>
          <a:prstGeom prst="rect">
            <a:avLst/>
          </a:prstGeom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2903032" y="6303125"/>
            <a:ext cx="4217845" cy="495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08.10.2018г.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139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38151" y="565566"/>
            <a:ext cx="6783195" cy="160892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стажировки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53" y="2174488"/>
            <a:ext cx="8419170" cy="33007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программы:</a:t>
            </a:r>
            <a:r>
              <a:rPr lang="ru-RU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освоение стажерами практических умений по применению технологии «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in a box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в игровой деятельности младших дошкольников с 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ОВЗ</a:t>
            </a:r>
          </a:p>
          <a:p>
            <a:pPr marL="0" indent="0">
              <a:buNone/>
            </a:pPr>
            <a:endParaRPr lang="ru-RU" sz="25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S Mincho"/>
              <a:cs typeface="Times New Roman" panose="02020603050405020304" pitchFamily="18" charset="0"/>
            </a:endParaRPr>
          </a:p>
          <a:p>
            <a:pPr lvl="0" algn="just"/>
            <a:endParaRPr lang="ru-RU" sz="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784" y="5983556"/>
            <a:ext cx="2565037" cy="6486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55" y="4318310"/>
            <a:ext cx="3085168" cy="231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8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9571" y="401444"/>
            <a:ext cx="6021659" cy="130199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стажировки 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7990" y="1817649"/>
            <a:ext cx="8419170" cy="45496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Предполагает:</a:t>
            </a:r>
            <a:endParaRPr lang="ru-RU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ru-RU" sz="400" dirty="0" smtClean="0">
              <a:solidFill>
                <a:srgbClr val="002060"/>
              </a:solidFill>
            </a:endParaRPr>
          </a:p>
          <a:p>
            <a:pPr lvl="0"/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Актуализацию знаний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теме «Игра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lvl="0"/>
            <a:endParaRPr lang="ru-RU" sz="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Приобретение опыта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планирования, разработки 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реализации сценария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игры с учетом «</a:t>
            </a:r>
            <a:r>
              <a:rPr lang="en-U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in a box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lvl="0"/>
            <a:endParaRPr lang="ru-RU" sz="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Упражнение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анализе среды групп и вариантов игры из 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видеоряда</a:t>
            </a:r>
          </a:p>
          <a:p>
            <a:pPr lvl="0"/>
            <a:endParaRPr lang="ru-RU" sz="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Проектирование собственных вариантов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обогащения содержания детской 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игры</a:t>
            </a:r>
            <a:endParaRPr lang="ru-RU" sz="2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63" y="5832928"/>
            <a:ext cx="2565037" cy="6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4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8470" y="1372262"/>
            <a:ext cx="8132255" cy="1100614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Трудности в организации игровой </a:t>
            </a:r>
            <a:b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 с младшими дошкольниками</a:t>
            </a:r>
            <a:endParaRPr lang="ru-RU" sz="2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9812" y="2259390"/>
            <a:ext cx="8419170" cy="4199448"/>
          </a:xfrm>
        </p:spPr>
        <p:txBody>
          <a:bodyPr>
            <a:noAutofit/>
          </a:bodyPr>
          <a:lstStyle/>
          <a:p>
            <a:pPr lvl="0"/>
            <a:endParaRPr lang="ru-RU" sz="400" dirty="0" smtClean="0">
              <a:solidFill>
                <a:srgbClr val="002060"/>
              </a:solidFill>
            </a:endParaRPr>
          </a:p>
          <a:p>
            <a:pPr lvl="0"/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Недостаточный игровой опыт детей</a:t>
            </a:r>
          </a:p>
          <a:p>
            <a:pPr lvl="0"/>
            <a:endParaRPr lang="ru-RU" sz="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Готовое игровое пространство, организованное взрослым</a:t>
            </a:r>
          </a:p>
          <a:p>
            <a:pPr lvl="0"/>
            <a:endParaRPr lang="ru-RU" sz="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Регламентированное количество времени для режиссерской и сюжетно-ролевой игры в режиме дня</a:t>
            </a:r>
          </a:p>
          <a:p>
            <a:pPr lvl="0"/>
            <a:endParaRPr lang="ru-RU" sz="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Неиграющий взрослый (отсутствие гибкости педагогической позиции и создания проблемно-игровых ситуаций)</a:t>
            </a:r>
          </a:p>
          <a:p>
            <a:pPr lvl="0"/>
            <a:endParaRPr lang="ru-RU" sz="400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33" y="6046660"/>
            <a:ext cx="2565037" cy="6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7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3" t="25014" r="25755"/>
          <a:stretch/>
        </p:blipFill>
        <p:spPr>
          <a:xfrm>
            <a:off x="501806" y="2136586"/>
            <a:ext cx="3650972" cy="4588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1950" t="28757" r="34565" b="37521"/>
          <a:stretch/>
        </p:blipFill>
        <p:spPr>
          <a:xfrm>
            <a:off x="4629616" y="1778034"/>
            <a:ext cx="3080850" cy="2482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3527" r="3039" b="5653"/>
          <a:stretch/>
        </p:blipFill>
        <p:spPr>
          <a:xfrm>
            <a:off x="4629616" y="4260237"/>
            <a:ext cx="3963435" cy="2576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60" y="0"/>
            <a:ext cx="5820938" cy="1212957"/>
          </a:xfrm>
        </p:spPr>
        <p:txBody>
          <a:bodyPr>
            <a:no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Мотивация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игровой деятельности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31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422" y="514405"/>
            <a:ext cx="3862040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Роль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взрослого в детской игре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85023" y="2133600"/>
            <a:ext cx="7415562" cy="4434468"/>
          </a:xfrm>
        </p:spPr>
        <p:txBody>
          <a:bodyPr>
            <a:normAutofit fontScale="92500" lnSpcReduction="20000"/>
          </a:bodyPr>
          <a:lstStyle/>
          <a:p>
            <a:pPr>
              <a:buFont typeface="+mj-lt"/>
              <a:buAutoNum type="arabicPeriod"/>
            </a:pPr>
            <a:r>
              <a:rPr lang="ru-RU" sz="33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«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 ресурсов»</a:t>
            </a:r>
          </a:p>
          <a:p>
            <a:pPr>
              <a:buFont typeface="+mj-lt"/>
              <a:buAutoNum type="arabicPeriod"/>
            </a:pPr>
            <a:endParaRPr lang="ru-RU" sz="5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+mj-lt"/>
              <a:buAutoNum type="arabicPeriod"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Организатор 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игровой 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среды</a:t>
            </a:r>
          </a:p>
          <a:p>
            <a:pPr>
              <a:buFont typeface="+mj-lt"/>
              <a:buAutoNum type="arabicPeriod"/>
            </a:pPr>
            <a:endParaRPr lang="ru-RU" sz="5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+mj-lt"/>
              <a:buAutoNum type="arabicPeriod"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Наблюдатель</a:t>
            </a:r>
          </a:p>
          <a:p>
            <a:pPr>
              <a:buFont typeface="+mj-lt"/>
              <a:buAutoNum type="arabicPeriod"/>
            </a:pPr>
            <a:endParaRPr lang="ru-RU" sz="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+mj-lt"/>
              <a:buAutoNum type="arabicPeriod"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Помощник</a:t>
            </a:r>
          </a:p>
          <a:p>
            <a:pPr>
              <a:buFont typeface="+mj-lt"/>
              <a:buAutoNum type="arabicPeriod"/>
            </a:pPr>
            <a:endParaRPr lang="ru-RU" sz="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+mj-lt"/>
              <a:buAutoNum type="arabicPeriod"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Партнер 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общению и 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игре</a:t>
            </a:r>
          </a:p>
          <a:p>
            <a:pPr>
              <a:buFont typeface="+mj-lt"/>
              <a:buAutoNum type="arabicPeriod"/>
            </a:pPr>
            <a:endParaRPr lang="ru-RU" sz="7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+mj-lt"/>
              <a:buAutoNum type="arabicPeriod"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Посредник</a:t>
            </a:r>
          </a:p>
          <a:p>
            <a:pPr>
              <a:buFont typeface="+mj-lt"/>
              <a:buAutoNum type="arabicPeriod"/>
            </a:pPr>
            <a:endParaRPr lang="ru-RU" sz="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+mj-lt"/>
              <a:buAutoNum type="arabicPeriod"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Инициатор игры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63" y="6075555"/>
            <a:ext cx="2565037" cy="6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4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075"/>
            <a:ext cx="4734844" cy="128089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Конкурсное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задание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79144" y="1705839"/>
            <a:ext cx="7669328" cy="44344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Составьте перечень задач для себя, если бы Вам необходимо было бы подготовиться к завтрашней работе в группе с детьми 7 лет</a:t>
            </a:r>
          </a:p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Обязательные условия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000" dirty="0" smtClean="0">
                <a:solidFill>
                  <a:srgbClr val="002060"/>
                </a:solidFill>
              </a:rPr>
              <a:t>развивать детей в ведущей для них деятельности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- работа в образовательной области «Физическое развитие»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- работа по направлению целевого ориентира: «ребенок </a:t>
            </a:r>
            <a:r>
              <a:rPr lang="ru-RU" sz="2000" dirty="0">
                <a:solidFill>
                  <a:srgbClr val="002060"/>
                </a:solidFill>
              </a:rPr>
              <a:t>овладевает основными культурными способами деятельности</a:t>
            </a:r>
            <a:r>
              <a:rPr lang="ru-RU" sz="2000" dirty="0" smtClean="0">
                <a:solidFill>
                  <a:srgbClr val="002060"/>
                </a:solidFill>
              </a:rPr>
              <a:t>»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028" y="6031605"/>
            <a:ext cx="2565037" cy="6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5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49913" y="165019"/>
            <a:ext cx="6591985" cy="311704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профессиональное общение!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496320" y="4248234"/>
            <a:ext cx="7173951" cy="218327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«Детский сад  № 24 «Светлячок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городского округа «Город Лесной» Свердловской области</a:t>
            </a: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Е</a:t>
            </a:r>
            <a:r>
              <a:rPr lang="en-US" b="1" dirty="0">
                <a:solidFill>
                  <a:srgbClr val="002060"/>
                </a:solidFill>
              </a:rPr>
              <a:t>-mail: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b="1" u="sng" dirty="0">
                <a:solidFill>
                  <a:srgbClr val="002060"/>
                </a:solidFill>
                <a:hlinkClick r:id="rId2"/>
              </a:rPr>
              <a:t>dou24@edu-lesnoy.ru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САЙТ: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b="1" u="sng" dirty="0">
                <a:solidFill>
                  <a:srgbClr val="002060"/>
                </a:solidFill>
                <a:hlinkClick r:id="rId3"/>
              </a:rPr>
              <a:t>http</a:t>
            </a:r>
            <a:r>
              <a:rPr lang="ru-RU" b="1" u="sng" dirty="0">
                <a:solidFill>
                  <a:srgbClr val="002060"/>
                </a:solidFill>
                <a:hlinkClick r:id="rId3"/>
              </a:rPr>
              <a:t>://24</a:t>
            </a:r>
            <a:r>
              <a:rPr lang="en-US" b="1" u="sng" dirty="0" err="1">
                <a:solidFill>
                  <a:srgbClr val="002060"/>
                </a:solidFill>
                <a:hlinkClick r:id="rId3"/>
              </a:rPr>
              <a:t>lsy</a:t>
            </a:r>
            <a:r>
              <a:rPr lang="ru-RU" b="1" u="sng" dirty="0">
                <a:solidFill>
                  <a:srgbClr val="002060"/>
                </a:solidFill>
                <a:hlinkClick r:id="rId3"/>
              </a:rPr>
              <a:t>.</a:t>
            </a:r>
            <a:r>
              <a:rPr lang="en-US" b="1" u="sng" dirty="0" err="1">
                <a:solidFill>
                  <a:srgbClr val="002060"/>
                </a:solidFill>
                <a:hlinkClick r:id="rId3"/>
              </a:rPr>
              <a:t>tvoysadik</a:t>
            </a:r>
            <a:r>
              <a:rPr lang="ru-RU" b="1" u="sng" dirty="0">
                <a:solidFill>
                  <a:srgbClr val="002060"/>
                </a:solidFill>
                <a:hlinkClick r:id="rId3"/>
              </a:rPr>
              <a:t>.</a:t>
            </a:r>
            <a:r>
              <a:rPr lang="en-US" b="1" u="sng" dirty="0" err="1">
                <a:solidFill>
                  <a:srgbClr val="002060"/>
                </a:solidFill>
                <a:hlinkClick r:id="rId3"/>
              </a:rPr>
              <a:t>ru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876" y="6009303"/>
            <a:ext cx="2565037" cy="648630"/>
          </a:xfrm>
          <a:prstGeom prst="rect">
            <a:avLst/>
          </a:prstGeom>
        </p:spPr>
      </p:pic>
      <p:pic>
        <p:nvPicPr>
          <p:cNvPr id="9" name="Picture 5"/>
          <p:cNvPicPr/>
          <p:nvPr/>
        </p:nvPicPr>
        <p:blipFill>
          <a:blip r:embed="rId5"/>
          <a:stretch/>
        </p:blipFill>
        <p:spPr>
          <a:xfrm rot="21226200">
            <a:off x="1323470" y="2997579"/>
            <a:ext cx="1227472" cy="14224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426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-512040" y="0"/>
            <a:ext cx="6589199" cy="92591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Ключевые понятия</a:t>
            </a:r>
            <a:endParaRPr lang="ru-RU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403779" y="1594625"/>
            <a:ext cx="7002965" cy="3777622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Младшие дошкольники с нарушением зрения</a:t>
            </a:r>
          </a:p>
          <a:p>
            <a:pPr marL="0" indent="0">
              <a:buNone/>
            </a:pP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Режиссерская игра</a:t>
            </a:r>
          </a:p>
          <a:p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Сюжетно-ролевая 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</a:t>
            </a:r>
          </a:p>
          <a:p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in a box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</a:p>
          <a:p>
            <a:endParaRPr lang="ru-RU" sz="19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06" y="4571745"/>
            <a:ext cx="2442374" cy="24423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83" y="5924624"/>
            <a:ext cx="2565037" cy="6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8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24647" y="78059"/>
            <a:ext cx="4781195" cy="92591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ПООП ДО – </a:t>
            </a:r>
            <a:br>
              <a:rPr lang="ru-RU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«Детский сад – Дом радости»</a:t>
            </a:r>
            <a:endParaRPr lang="ru-RU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604360" y="2152186"/>
            <a:ext cx="7002965" cy="3777622"/>
          </a:xfrm>
        </p:spPr>
        <p:txBody>
          <a:bodyPr>
            <a:normAutofit/>
          </a:bodyPr>
          <a:lstStyle/>
          <a:p>
            <a:endParaRPr lang="ru-RU" sz="19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63" y="6137156"/>
            <a:ext cx="2565037" cy="648630"/>
          </a:xfrm>
          <a:prstGeom prst="rect">
            <a:avLst/>
          </a:prstGeom>
        </p:spPr>
      </p:pic>
      <p:pic>
        <p:nvPicPr>
          <p:cNvPr id="6" name="Рисунок 4"/>
          <p:cNvPicPr/>
          <p:nvPr/>
        </p:nvPicPr>
        <p:blipFill>
          <a:blip r:embed="rId3"/>
          <a:srcRect r="21674"/>
          <a:stretch/>
        </p:blipFill>
        <p:spPr>
          <a:xfrm>
            <a:off x="4843788" y="2385607"/>
            <a:ext cx="4009005" cy="3073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3"/>
          <p:cNvPicPr/>
          <p:nvPr/>
        </p:nvPicPr>
        <p:blipFill>
          <a:blip r:embed="rId4"/>
          <a:stretch/>
        </p:blipFill>
        <p:spPr>
          <a:xfrm>
            <a:off x="368627" y="3110772"/>
            <a:ext cx="4229693" cy="3510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6"/>
          <p:cNvSpPr txBox="1">
            <a:spLocks/>
          </p:cNvSpPr>
          <p:nvPr/>
        </p:nvSpPr>
        <p:spPr>
          <a:xfrm>
            <a:off x="4843788" y="5436515"/>
            <a:ext cx="4152697" cy="55907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Н.М. Крылова</a:t>
            </a:r>
            <a:endParaRPr lang="ru-RU" sz="2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747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662" y="14169"/>
            <a:ext cx="6589199" cy="647129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«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in a box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8421" y="2231877"/>
            <a:ext cx="7474701" cy="446148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направлена:</a:t>
            </a:r>
            <a:endParaRPr lang="ru-RU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/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создание развивающей предметно-пространственной среды </a:t>
            </a:r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содействие развитию режиссерской и сюжетно-ролевой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игры</a:t>
            </a:r>
          </a:p>
          <a:p>
            <a:pPr lvl="0" algn="just"/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содействие 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развитию 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коммуникативных, конструктивных и изо-технических 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навыков</a:t>
            </a:r>
          </a:p>
          <a:p>
            <a:pPr lvl="0" algn="just"/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зрительного 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восприятия детей с ОВЗ</a:t>
            </a:r>
          </a:p>
          <a:p>
            <a:pPr lvl="0" algn="just"/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эмоционального 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благополучия</a:t>
            </a:r>
            <a:endParaRPr lang="ru-RU" sz="2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63" y="6139503"/>
            <a:ext cx="2565037" cy="6486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8421" y="1123881"/>
            <a:ext cx="64004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Mincho" panose="02020609040205080304" pitchFamily="49" charset="-128"/>
              </a:rPr>
              <a:t>Цель:  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Mincho" panose="02020609040205080304" pitchFamily="49" charset="-128"/>
              </a:rPr>
              <a:t>ра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звитие сюжетно-ролевой и режиссерской игры у младших дошкольников с нарушением 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зрения</a:t>
            </a:r>
            <a:endParaRPr lang="ru-RU" sz="2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75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166" y="87246"/>
            <a:ext cx="6589200" cy="128089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«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in a box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46049" y="1628782"/>
            <a:ext cx="4360127" cy="1906156"/>
          </a:xfrm>
        </p:spPr>
        <p:txBody>
          <a:bodyPr>
            <a:normAutofit/>
          </a:bodyPr>
          <a:lstStyle/>
          <a:p>
            <a:pPr lvl="0" algn="just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«Мир насекомых»</a:t>
            </a:r>
          </a:p>
          <a:p>
            <a:pPr lvl="0" algn="just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«Мир домашних зверей»</a:t>
            </a:r>
          </a:p>
          <a:p>
            <a:pPr lvl="0" algn="just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«Мир диких зверей»</a:t>
            </a:r>
          </a:p>
          <a:p>
            <a:pPr lvl="0" algn="just"/>
            <a:endParaRPr lang="ru-RU" sz="3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39990" y="1628782"/>
            <a:ext cx="3947532" cy="1671979"/>
          </a:xfrm>
        </p:spPr>
        <p:txBody>
          <a:bodyPr>
            <a:normAutofit fontScale="92500" lnSpcReduction="20000"/>
          </a:bodyPr>
          <a:lstStyle/>
          <a:p>
            <a:pPr lvl="0" algn="just"/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«Мир посуды»</a:t>
            </a:r>
          </a:p>
          <a:p>
            <a:pPr lvl="0" algn="just"/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«Мир сна» </a:t>
            </a:r>
          </a:p>
          <a:p>
            <a:pPr lvl="0" algn="just"/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«Мир инструментов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marL="0" lv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др..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504" t="17988" r="3997" b="18156"/>
          <a:stretch/>
        </p:blipFill>
        <p:spPr>
          <a:xfrm>
            <a:off x="312235" y="3300761"/>
            <a:ext cx="4114800" cy="2375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8198" t="18367" r="5589" b="17033"/>
          <a:stretch/>
        </p:blipFill>
        <p:spPr>
          <a:xfrm>
            <a:off x="4661210" y="3534938"/>
            <a:ext cx="4226312" cy="2865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" y="6076487"/>
            <a:ext cx="2565037" cy="6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7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0967" t="16857" r="16264" b="17382"/>
          <a:stretch/>
        </p:blipFill>
        <p:spPr>
          <a:xfrm>
            <a:off x="4868087" y="3931236"/>
            <a:ext cx="3800278" cy="2747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5101" t="16633" r="20092" b="20596"/>
          <a:stretch/>
        </p:blipFill>
        <p:spPr>
          <a:xfrm>
            <a:off x="1154344" y="3931236"/>
            <a:ext cx="3060817" cy="2804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869" t="17463" r="4818" b="18728"/>
          <a:stretch/>
        </p:blipFill>
        <p:spPr>
          <a:xfrm>
            <a:off x="1073094" y="646772"/>
            <a:ext cx="5761198" cy="3127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897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367" y="103718"/>
            <a:ext cx="6589199" cy="64712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«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in a box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6409" y="1307482"/>
            <a:ext cx="7850459" cy="5003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Принципы:</a:t>
            </a:r>
            <a:endParaRPr lang="ru-RU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Деятельностного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подхода</a:t>
            </a:r>
          </a:p>
          <a:p>
            <a:pPr lvl="0" algn="just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Индивидуально-дифференцированного подхода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Доступности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Педагогического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оптимизма (вера в успех ребёнка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Необходимости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специального педагогического руководства (учитывая возрастные особенности и офтальмологические диагнозы детей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0" algn="just"/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63" y="6109012"/>
            <a:ext cx="2565037" cy="6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7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460" y="102009"/>
            <a:ext cx="6589199" cy="64712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«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in a box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653" y="1419921"/>
            <a:ext cx="7850459" cy="520390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Этапы:</a:t>
            </a:r>
            <a:endParaRPr lang="ru-RU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богащение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жизненного опыта и представлений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детей</a:t>
            </a:r>
          </a:p>
          <a:p>
            <a:pPr algn="just"/>
            <a:endParaRPr lang="ru-RU" sz="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S Mincho"/>
              <a:cs typeface="Times New Roman" panose="02020603050405020304" pitchFamily="18" charset="0"/>
            </a:endParaRPr>
          </a:p>
          <a:p>
            <a:pPr lvl="0" algn="just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Освоение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способов взаимодействия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игрушкой</a:t>
            </a:r>
          </a:p>
          <a:p>
            <a:pPr lvl="0" algn="just"/>
            <a:endParaRPr lang="ru-RU" sz="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игровой среды «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in a box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учетом обогащающегося жизненного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опыта и представлений </a:t>
            </a:r>
          </a:p>
          <a:p>
            <a:pPr algn="just"/>
            <a:endParaRPr lang="ru-RU" sz="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Постановка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проблемной ситуации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актуальной для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детей,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мотивирующей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их на постановку игровых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целей</a:t>
            </a:r>
          </a:p>
          <a:p>
            <a:pPr algn="just"/>
            <a:endParaRPr lang="ru-RU" sz="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0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Активизирующее общение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взрослого с детьми в процессе их игры (Е.В. Зворыгина и С. Л. Новоселова)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lvl="0" indent="0" algn="just">
              <a:buNone/>
            </a:pP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63" y="6094214"/>
            <a:ext cx="2565037" cy="6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5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004" y="131069"/>
            <a:ext cx="6589200" cy="74098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«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in a box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8098" t="17980" r="21111" b="23164"/>
          <a:stretch/>
        </p:blipFill>
        <p:spPr>
          <a:xfrm>
            <a:off x="5939597" y="1733769"/>
            <a:ext cx="3149341" cy="4815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3339" t="17303" r="10975" b="18757"/>
          <a:stretch/>
        </p:blipFill>
        <p:spPr>
          <a:xfrm>
            <a:off x="1494849" y="1302312"/>
            <a:ext cx="3646448" cy="2464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4657" t="18422" r="10518" b="18506"/>
          <a:stretch/>
        </p:blipFill>
        <p:spPr>
          <a:xfrm>
            <a:off x="434898" y="3766732"/>
            <a:ext cx="3026972" cy="2785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4495" t="40431" r="70908" b="24773"/>
          <a:stretch/>
        </p:blipFill>
        <p:spPr>
          <a:xfrm>
            <a:off x="3483604" y="3769982"/>
            <a:ext cx="2455993" cy="2779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108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793</TotalTime>
  <Words>473</Words>
  <Application>Microsoft Office PowerPoint</Application>
  <PresentationFormat>Экран (4:3)</PresentationFormat>
  <Paragraphs>100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Century Gothic</vt:lpstr>
      <vt:lpstr>MS Mincho</vt:lpstr>
      <vt:lpstr>Times New Roman</vt:lpstr>
      <vt:lpstr>Wingdings 3</vt:lpstr>
      <vt:lpstr>Легкий дым</vt:lpstr>
      <vt:lpstr>Технология «World in a box» как условие развития младших дошкольников с ОВЗ в игровой деятельности </vt:lpstr>
      <vt:lpstr>Ключевые понятия</vt:lpstr>
      <vt:lpstr>ПООП ДО –   «Детский сад – Дом радости»</vt:lpstr>
      <vt:lpstr>Технология             «World in a box»  </vt:lpstr>
      <vt:lpstr>Технология            «World in a box»  </vt:lpstr>
      <vt:lpstr>Презентация PowerPoint</vt:lpstr>
      <vt:lpstr>Технология            «World in a box»  </vt:lpstr>
      <vt:lpstr>Технология            «World in a box»  </vt:lpstr>
      <vt:lpstr>Технология            «World in a box» </vt:lpstr>
      <vt:lpstr>Программа  стажировки </vt:lpstr>
      <vt:lpstr>Программа  стажировки  </vt:lpstr>
      <vt:lpstr>Трудности в организации игровой  деятельности с младшими дошкольниками</vt:lpstr>
      <vt:lpstr> Мотивация    игровой деятельности</vt:lpstr>
      <vt:lpstr>Роль  взрослого в детской игре</vt:lpstr>
      <vt:lpstr>  Конкурсное               задание</vt:lpstr>
      <vt:lpstr>Спасибо за профессиональное общение!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«World in a box» как условие развития младших дошкольников с ОВЗ в игровой деятельности</dc:title>
  <dc:creator>Пользователь Windows</dc:creator>
  <cp:lastModifiedBy>Пользователь Windows</cp:lastModifiedBy>
  <cp:revision>63</cp:revision>
  <dcterms:created xsi:type="dcterms:W3CDTF">2018-10-06T08:58:55Z</dcterms:created>
  <dcterms:modified xsi:type="dcterms:W3CDTF">2018-12-06T11:55:49Z</dcterms:modified>
</cp:coreProperties>
</file>