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ms-powerpoint.slideshow.macroEnabled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3" r:id="rId2"/>
    <p:sldId id="261" r:id="rId3"/>
    <p:sldId id="262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605A"/>
    <a:srgbClr val="EE7700"/>
    <a:srgbClr val="CC3300"/>
    <a:srgbClr val="FFFF99"/>
    <a:srgbClr val="EEFA4C"/>
    <a:srgbClr val="FFCC00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CB9B1BF-08D7-44AB-A8D1-2422A2F5EBD8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3D6B2C0-AC46-4B57-8B4F-9C30A840DB2D}">
      <dgm:prSet phldrT="[Текст]"/>
      <dgm:spPr>
        <a:solidFill>
          <a:srgbClr val="FFFF00"/>
        </a:solidFill>
      </dgm:spPr>
      <dgm:t>
        <a:bodyPr/>
        <a:lstStyle/>
        <a:p>
          <a:r>
            <a:rPr lang="ru-RU" dirty="0" smtClean="0">
              <a:solidFill>
                <a:srgbClr val="1E605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iberation Serif" panose="02020603050405020304" pitchFamily="18" charset="0"/>
            </a:rPr>
            <a:t>Эмоциональный</a:t>
          </a:r>
        </a:p>
        <a:p>
          <a:r>
            <a:rPr lang="ru-RU" dirty="0" smtClean="0">
              <a:solidFill>
                <a:srgbClr val="1E605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iberation Serif" panose="02020603050405020304" pitchFamily="18" charset="0"/>
            </a:rPr>
            <a:t>компонент</a:t>
          </a:r>
          <a:endParaRPr lang="ru-RU" dirty="0">
            <a:solidFill>
              <a:srgbClr val="1E605A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Liberation Serif" panose="02020603050405020304" pitchFamily="18" charset="0"/>
          </a:endParaRPr>
        </a:p>
      </dgm:t>
    </dgm:pt>
    <dgm:pt modelId="{2CCD4440-5531-40E3-9A1F-47CDEC949383}" type="parTrans" cxnId="{BDDB2A67-854E-404D-B136-1C2DB09D3E89}">
      <dgm:prSet/>
      <dgm:spPr/>
      <dgm:t>
        <a:bodyPr/>
        <a:lstStyle/>
        <a:p>
          <a:endParaRPr lang="ru-RU"/>
        </a:p>
      </dgm:t>
    </dgm:pt>
    <dgm:pt modelId="{9C0AB7E0-DAD4-49D8-9CE0-A4EFF925CA42}" type="sibTrans" cxnId="{BDDB2A67-854E-404D-B136-1C2DB09D3E89}">
      <dgm:prSet/>
      <dgm:spPr/>
      <dgm:t>
        <a:bodyPr/>
        <a:lstStyle/>
        <a:p>
          <a:endParaRPr lang="ru-RU"/>
        </a:p>
      </dgm:t>
    </dgm:pt>
    <dgm:pt modelId="{B4E2C56A-C3C7-41A9-93CA-07146827A20D}">
      <dgm:prSet phldrT="[Текст]"/>
      <dgm:spPr>
        <a:solidFill>
          <a:srgbClr val="FFC000"/>
        </a:solidFill>
      </dgm:spPr>
      <dgm:t>
        <a:bodyPr/>
        <a:lstStyle/>
        <a:p>
          <a:r>
            <a:rPr lang="ru-RU" b="0" dirty="0" smtClean="0">
              <a:solidFill>
                <a:srgbClr val="1E605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iberation Serif" panose="02020603050405020304" pitchFamily="18" charset="0"/>
            </a:rPr>
            <a:t>Когнитивный</a:t>
          </a:r>
        </a:p>
        <a:p>
          <a:r>
            <a:rPr lang="ru-RU" b="0" dirty="0" smtClean="0">
              <a:solidFill>
                <a:srgbClr val="1E605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iberation Serif" panose="02020603050405020304" pitchFamily="18" charset="0"/>
            </a:rPr>
            <a:t>компонент</a:t>
          </a:r>
          <a:endParaRPr lang="ru-RU" b="0" dirty="0">
            <a:solidFill>
              <a:srgbClr val="1E605A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Liberation Serif" panose="02020603050405020304" pitchFamily="18" charset="0"/>
          </a:endParaRPr>
        </a:p>
      </dgm:t>
    </dgm:pt>
    <dgm:pt modelId="{1BEAB546-02B8-4698-A57E-613017F8B019}" type="parTrans" cxnId="{764843DE-20C4-4AEC-89BE-A7BC8493FF33}">
      <dgm:prSet/>
      <dgm:spPr/>
      <dgm:t>
        <a:bodyPr/>
        <a:lstStyle/>
        <a:p>
          <a:endParaRPr lang="ru-RU"/>
        </a:p>
      </dgm:t>
    </dgm:pt>
    <dgm:pt modelId="{F66A3E6B-C623-441F-BD21-711857E5E86D}" type="sibTrans" cxnId="{764843DE-20C4-4AEC-89BE-A7BC8493FF33}">
      <dgm:prSet/>
      <dgm:spPr/>
      <dgm:t>
        <a:bodyPr/>
        <a:lstStyle/>
        <a:p>
          <a:endParaRPr lang="ru-RU"/>
        </a:p>
      </dgm:t>
    </dgm:pt>
    <dgm:pt modelId="{543B5536-A230-4FDD-ABFB-794EEC4D39D0}">
      <dgm:prSet phldrT="[Текст]"/>
      <dgm:spPr>
        <a:solidFill>
          <a:srgbClr val="EE7700"/>
        </a:solidFill>
      </dgm:spPr>
      <dgm:t>
        <a:bodyPr/>
        <a:lstStyle/>
        <a:p>
          <a:r>
            <a:rPr lang="ru-RU" b="0" dirty="0" smtClean="0">
              <a:solidFill>
                <a:srgbClr val="1E605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iberation Serif" panose="02020603050405020304" pitchFamily="18" charset="0"/>
            </a:rPr>
            <a:t>Поведенческий</a:t>
          </a:r>
        </a:p>
        <a:p>
          <a:r>
            <a:rPr lang="ru-RU" b="0" dirty="0" smtClean="0">
              <a:solidFill>
                <a:srgbClr val="1E605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iberation Serif" panose="02020603050405020304" pitchFamily="18" charset="0"/>
            </a:rPr>
            <a:t>компонент</a:t>
          </a:r>
          <a:endParaRPr lang="ru-RU" b="0" dirty="0">
            <a:solidFill>
              <a:srgbClr val="1E605A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Liberation Serif" panose="02020603050405020304" pitchFamily="18" charset="0"/>
          </a:endParaRPr>
        </a:p>
      </dgm:t>
    </dgm:pt>
    <dgm:pt modelId="{CCF2B022-660C-4FF6-8F56-E9119032D998}" type="parTrans" cxnId="{9C556E88-F085-49F6-885B-A2C2BA4F9C90}">
      <dgm:prSet/>
      <dgm:spPr/>
      <dgm:t>
        <a:bodyPr/>
        <a:lstStyle/>
        <a:p>
          <a:endParaRPr lang="ru-RU"/>
        </a:p>
      </dgm:t>
    </dgm:pt>
    <dgm:pt modelId="{0C307EBE-1484-465C-94E5-497763220779}" type="sibTrans" cxnId="{9C556E88-F085-49F6-885B-A2C2BA4F9C90}">
      <dgm:prSet/>
      <dgm:spPr/>
      <dgm:t>
        <a:bodyPr/>
        <a:lstStyle/>
        <a:p>
          <a:endParaRPr lang="ru-RU"/>
        </a:p>
      </dgm:t>
    </dgm:pt>
    <dgm:pt modelId="{594A3EA0-F98A-4021-BBF0-E498639B46E8}" type="pres">
      <dgm:prSet presAssocID="{7CB9B1BF-08D7-44AB-A8D1-2422A2F5EBD8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A423636-F15A-4706-B0DE-75EF5E8CA63B}" type="pres">
      <dgm:prSet presAssocID="{7CB9B1BF-08D7-44AB-A8D1-2422A2F5EBD8}" presName="arrow" presStyleLbl="bgShp" presStyleIdx="0" presStyleCnt="1"/>
      <dgm:spPr/>
    </dgm:pt>
    <dgm:pt modelId="{3D4DB145-34CE-4B9A-A7D8-304043EB54CE}" type="pres">
      <dgm:prSet presAssocID="{7CB9B1BF-08D7-44AB-A8D1-2422A2F5EBD8}" presName="linearProcess" presStyleCnt="0"/>
      <dgm:spPr/>
    </dgm:pt>
    <dgm:pt modelId="{4A85B35B-B3A7-483B-A022-5264B23432C6}" type="pres">
      <dgm:prSet presAssocID="{03D6B2C0-AC46-4B57-8B4F-9C30A840DB2D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D44747-5459-4B33-A1D3-07A39A944439}" type="pres">
      <dgm:prSet presAssocID="{9C0AB7E0-DAD4-49D8-9CE0-A4EFF925CA42}" presName="sibTrans" presStyleCnt="0"/>
      <dgm:spPr/>
    </dgm:pt>
    <dgm:pt modelId="{02CB3AE3-DDA2-47B5-8642-3667596ACFC5}" type="pres">
      <dgm:prSet presAssocID="{B4E2C56A-C3C7-41A9-93CA-07146827A20D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BD17DE-EA0A-4C9B-B46E-444A90D7635E}" type="pres">
      <dgm:prSet presAssocID="{F66A3E6B-C623-441F-BD21-711857E5E86D}" presName="sibTrans" presStyleCnt="0"/>
      <dgm:spPr/>
    </dgm:pt>
    <dgm:pt modelId="{652472BD-F5EE-4939-8665-2CB0A55D7DE0}" type="pres">
      <dgm:prSet presAssocID="{543B5536-A230-4FDD-ABFB-794EEC4D39D0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DDB2A67-854E-404D-B136-1C2DB09D3E89}" srcId="{7CB9B1BF-08D7-44AB-A8D1-2422A2F5EBD8}" destId="{03D6B2C0-AC46-4B57-8B4F-9C30A840DB2D}" srcOrd="0" destOrd="0" parTransId="{2CCD4440-5531-40E3-9A1F-47CDEC949383}" sibTransId="{9C0AB7E0-DAD4-49D8-9CE0-A4EFF925CA42}"/>
    <dgm:cxn modelId="{D3B0CEFE-E258-4AA5-9253-8076BD52946B}" type="presOf" srcId="{03D6B2C0-AC46-4B57-8B4F-9C30A840DB2D}" destId="{4A85B35B-B3A7-483B-A022-5264B23432C6}" srcOrd="0" destOrd="0" presId="urn:microsoft.com/office/officeart/2005/8/layout/hProcess9"/>
    <dgm:cxn modelId="{764843DE-20C4-4AEC-89BE-A7BC8493FF33}" srcId="{7CB9B1BF-08D7-44AB-A8D1-2422A2F5EBD8}" destId="{B4E2C56A-C3C7-41A9-93CA-07146827A20D}" srcOrd="1" destOrd="0" parTransId="{1BEAB546-02B8-4698-A57E-613017F8B019}" sibTransId="{F66A3E6B-C623-441F-BD21-711857E5E86D}"/>
    <dgm:cxn modelId="{9C556E88-F085-49F6-885B-A2C2BA4F9C90}" srcId="{7CB9B1BF-08D7-44AB-A8D1-2422A2F5EBD8}" destId="{543B5536-A230-4FDD-ABFB-794EEC4D39D0}" srcOrd="2" destOrd="0" parTransId="{CCF2B022-660C-4FF6-8F56-E9119032D998}" sibTransId="{0C307EBE-1484-465C-94E5-497763220779}"/>
    <dgm:cxn modelId="{7C62FAAE-97F2-4C23-92CF-5103BD15A834}" type="presOf" srcId="{543B5536-A230-4FDD-ABFB-794EEC4D39D0}" destId="{652472BD-F5EE-4939-8665-2CB0A55D7DE0}" srcOrd="0" destOrd="0" presId="urn:microsoft.com/office/officeart/2005/8/layout/hProcess9"/>
    <dgm:cxn modelId="{E683B0C3-1300-4EDB-ABA2-D2B2B716CA8E}" type="presOf" srcId="{7CB9B1BF-08D7-44AB-A8D1-2422A2F5EBD8}" destId="{594A3EA0-F98A-4021-BBF0-E498639B46E8}" srcOrd="0" destOrd="0" presId="urn:microsoft.com/office/officeart/2005/8/layout/hProcess9"/>
    <dgm:cxn modelId="{7E153A1C-FD06-4A89-B169-265A56AD3953}" type="presOf" srcId="{B4E2C56A-C3C7-41A9-93CA-07146827A20D}" destId="{02CB3AE3-DDA2-47B5-8642-3667596ACFC5}" srcOrd="0" destOrd="0" presId="urn:microsoft.com/office/officeart/2005/8/layout/hProcess9"/>
    <dgm:cxn modelId="{0F23CD7F-BB0B-4175-B75E-1FC38C48B419}" type="presParOf" srcId="{594A3EA0-F98A-4021-BBF0-E498639B46E8}" destId="{8A423636-F15A-4706-B0DE-75EF5E8CA63B}" srcOrd="0" destOrd="0" presId="urn:microsoft.com/office/officeart/2005/8/layout/hProcess9"/>
    <dgm:cxn modelId="{6CEA9536-4245-4A5E-95AD-D6770EB863EB}" type="presParOf" srcId="{594A3EA0-F98A-4021-BBF0-E498639B46E8}" destId="{3D4DB145-34CE-4B9A-A7D8-304043EB54CE}" srcOrd="1" destOrd="0" presId="urn:microsoft.com/office/officeart/2005/8/layout/hProcess9"/>
    <dgm:cxn modelId="{DF28A950-6837-4670-B48B-7C9E0F323AF5}" type="presParOf" srcId="{3D4DB145-34CE-4B9A-A7D8-304043EB54CE}" destId="{4A85B35B-B3A7-483B-A022-5264B23432C6}" srcOrd="0" destOrd="0" presId="urn:microsoft.com/office/officeart/2005/8/layout/hProcess9"/>
    <dgm:cxn modelId="{8C75A815-CAE5-4B5B-8C23-929698258CB3}" type="presParOf" srcId="{3D4DB145-34CE-4B9A-A7D8-304043EB54CE}" destId="{62D44747-5459-4B33-A1D3-07A39A944439}" srcOrd="1" destOrd="0" presId="urn:microsoft.com/office/officeart/2005/8/layout/hProcess9"/>
    <dgm:cxn modelId="{1BC798FB-0B73-4792-9937-992FBF6CB4CB}" type="presParOf" srcId="{3D4DB145-34CE-4B9A-A7D8-304043EB54CE}" destId="{02CB3AE3-DDA2-47B5-8642-3667596ACFC5}" srcOrd="2" destOrd="0" presId="urn:microsoft.com/office/officeart/2005/8/layout/hProcess9"/>
    <dgm:cxn modelId="{412ECA98-6A4F-47B6-B771-3C248CC6ED78}" type="presParOf" srcId="{3D4DB145-34CE-4B9A-A7D8-304043EB54CE}" destId="{EABD17DE-EA0A-4C9B-B46E-444A90D7635E}" srcOrd="3" destOrd="0" presId="urn:microsoft.com/office/officeart/2005/8/layout/hProcess9"/>
    <dgm:cxn modelId="{F871046D-E071-48A7-868C-3A13502C9F51}" type="presParOf" srcId="{3D4DB145-34CE-4B9A-A7D8-304043EB54CE}" destId="{652472BD-F5EE-4939-8665-2CB0A55D7DE0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423636-F15A-4706-B0DE-75EF5E8CA63B}">
      <dsp:nvSpPr>
        <dsp:cNvPr id="0" name=""/>
        <dsp:cNvSpPr/>
      </dsp:nvSpPr>
      <dsp:spPr>
        <a:xfrm>
          <a:off x="664273" y="0"/>
          <a:ext cx="7528436" cy="450148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85B35B-B3A7-483B-A022-5264B23432C6}">
      <dsp:nvSpPr>
        <dsp:cNvPr id="0" name=""/>
        <dsp:cNvSpPr/>
      </dsp:nvSpPr>
      <dsp:spPr>
        <a:xfrm>
          <a:off x="3108" y="1350443"/>
          <a:ext cx="2822677" cy="1800592"/>
        </a:xfrm>
        <a:prstGeom prst="roundRect">
          <a:avLst/>
        </a:prstGeom>
        <a:solidFill>
          <a:srgbClr val="FFF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>
              <a:solidFill>
                <a:srgbClr val="1E605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iberation Serif" panose="02020603050405020304" pitchFamily="18" charset="0"/>
            </a:rPr>
            <a:t>Эмоциональный</a:t>
          </a:r>
        </a:p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>
              <a:solidFill>
                <a:srgbClr val="1E605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iberation Serif" panose="02020603050405020304" pitchFamily="18" charset="0"/>
            </a:rPr>
            <a:t>компонент</a:t>
          </a:r>
          <a:endParaRPr lang="ru-RU" sz="2700" kern="1200" dirty="0">
            <a:solidFill>
              <a:srgbClr val="1E605A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Liberation Serif" panose="02020603050405020304" pitchFamily="18" charset="0"/>
          </a:endParaRPr>
        </a:p>
      </dsp:txBody>
      <dsp:txXfrm>
        <a:off x="91006" y="1438341"/>
        <a:ext cx="2646881" cy="1624796"/>
      </dsp:txXfrm>
    </dsp:sp>
    <dsp:sp modelId="{02CB3AE3-DDA2-47B5-8642-3667596ACFC5}">
      <dsp:nvSpPr>
        <dsp:cNvPr id="0" name=""/>
        <dsp:cNvSpPr/>
      </dsp:nvSpPr>
      <dsp:spPr>
        <a:xfrm>
          <a:off x="3017153" y="1350443"/>
          <a:ext cx="2822677" cy="1800592"/>
        </a:xfrm>
        <a:prstGeom prst="round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0" kern="1200" dirty="0" smtClean="0">
              <a:solidFill>
                <a:srgbClr val="1E605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iberation Serif" panose="02020603050405020304" pitchFamily="18" charset="0"/>
            </a:rPr>
            <a:t>Когнитивный</a:t>
          </a:r>
        </a:p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0" kern="1200" dirty="0" smtClean="0">
              <a:solidFill>
                <a:srgbClr val="1E605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iberation Serif" panose="02020603050405020304" pitchFamily="18" charset="0"/>
            </a:rPr>
            <a:t>компонент</a:t>
          </a:r>
          <a:endParaRPr lang="ru-RU" sz="2700" b="0" kern="1200" dirty="0">
            <a:solidFill>
              <a:srgbClr val="1E605A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Liberation Serif" panose="02020603050405020304" pitchFamily="18" charset="0"/>
          </a:endParaRPr>
        </a:p>
      </dsp:txBody>
      <dsp:txXfrm>
        <a:off x="3105051" y="1438341"/>
        <a:ext cx="2646881" cy="1624796"/>
      </dsp:txXfrm>
    </dsp:sp>
    <dsp:sp modelId="{652472BD-F5EE-4939-8665-2CB0A55D7DE0}">
      <dsp:nvSpPr>
        <dsp:cNvPr id="0" name=""/>
        <dsp:cNvSpPr/>
      </dsp:nvSpPr>
      <dsp:spPr>
        <a:xfrm>
          <a:off x="6031198" y="1350443"/>
          <a:ext cx="2822677" cy="1800592"/>
        </a:xfrm>
        <a:prstGeom prst="roundRect">
          <a:avLst/>
        </a:prstGeom>
        <a:solidFill>
          <a:srgbClr val="EE77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0" kern="1200" dirty="0" smtClean="0">
              <a:solidFill>
                <a:srgbClr val="1E605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iberation Serif" panose="02020603050405020304" pitchFamily="18" charset="0"/>
            </a:rPr>
            <a:t>Поведенческий</a:t>
          </a:r>
        </a:p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0" kern="1200" dirty="0" smtClean="0">
              <a:solidFill>
                <a:srgbClr val="1E605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iberation Serif" panose="02020603050405020304" pitchFamily="18" charset="0"/>
            </a:rPr>
            <a:t>компонент</a:t>
          </a:r>
          <a:endParaRPr lang="ru-RU" sz="2700" b="0" kern="1200" dirty="0">
            <a:solidFill>
              <a:srgbClr val="1E605A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Liberation Serif" panose="02020603050405020304" pitchFamily="18" charset="0"/>
          </a:endParaRPr>
        </a:p>
      </dsp:txBody>
      <dsp:txXfrm>
        <a:off x="6119096" y="1438341"/>
        <a:ext cx="2646881" cy="16247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17BB0F-87FC-40E2-94B5-EB036F3849A1}" type="datetimeFigureOut">
              <a:rPr lang="ru-RU" smtClean="0"/>
              <a:pPr/>
              <a:t>08.04.2019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EB29C2-4234-4D01-BDFD-992954DC47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3123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EB29C2-4234-4D01-BDFD-992954DC47BA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95002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ello_html_m3b8e09e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2260" y="4691135"/>
            <a:ext cx="2298704" cy="1652194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14" name="Подзаголовок 13"/>
          <p:cNvSpPr>
            <a:spLocks noGrp="1"/>
          </p:cNvSpPr>
          <p:nvPr>
            <p:ph type="subTitle" idx="1"/>
          </p:nvPr>
        </p:nvSpPr>
        <p:spPr>
          <a:xfrm>
            <a:off x="0" y="1500174"/>
            <a:ext cx="9144000" cy="1500198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rgbClr val="FFFF00"/>
                </a:solidFill>
              </a:rPr>
              <a:t>«Эффективные практики взаимодействия с семьей в ДО»</a:t>
            </a:r>
          </a:p>
        </p:txBody>
      </p:sp>
      <p:sp>
        <p:nvSpPr>
          <p:cNvPr id="13" name="Заголовок 12"/>
          <p:cNvSpPr>
            <a:spLocks noGrp="1"/>
          </p:cNvSpPr>
          <p:nvPr>
            <p:ph type="ctrTitle"/>
          </p:nvPr>
        </p:nvSpPr>
        <p:spPr>
          <a:xfrm>
            <a:off x="571472" y="214290"/>
            <a:ext cx="7772400" cy="1142985"/>
          </a:xfrm>
        </p:spPr>
        <p:txBody>
          <a:bodyPr>
            <a:noAutofit/>
          </a:bodyPr>
          <a:lstStyle/>
          <a:p>
            <a:pPr lvl="0" fontAlgn="base">
              <a:spcAft>
                <a:spcPct val="0"/>
              </a:spcAft>
            </a:pPr>
            <a:r>
              <a:rPr lang="ru-RU" sz="2800" b="1" dirty="0" smtClean="0">
                <a:latin typeface="Liberation Serif" pitchFamily="18" charset="0"/>
              </a:rPr>
              <a:t/>
            </a:r>
            <a:br>
              <a:rPr lang="ru-RU" sz="2800" b="1" dirty="0" smtClean="0">
                <a:latin typeface="Liberation Serif" pitchFamily="18" charset="0"/>
              </a:rPr>
            </a:br>
            <a:r>
              <a:rPr lang="ru-RU" sz="2800" b="1" dirty="0" smtClean="0">
                <a:latin typeface="Liberation Serif" pitchFamily="18" charset="0"/>
              </a:rPr>
              <a:t/>
            </a:r>
            <a:br>
              <a:rPr lang="ru-RU" sz="2800" b="1" dirty="0" smtClean="0">
                <a:latin typeface="Liberation Serif" pitchFamily="18" charset="0"/>
              </a:rPr>
            </a:br>
            <a:r>
              <a:rPr lang="en-US" sz="2800" b="1" dirty="0" smtClean="0">
                <a:solidFill>
                  <a:srgbClr val="1E605A"/>
                </a:solidFill>
                <a:latin typeface="Liberation Serif" pitchFamily="18" charset="0"/>
              </a:rPr>
              <a:t>Y</a:t>
            </a:r>
            <a:r>
              <a:rPr lang="ru-RU" sz="2800" b="1" dirty="0" smtClean="0">
                <a:solidFill>
                  <a:srgbClr val="1E605A"/>
                </a:solidFill>
                <a:latin typeface="Liberation Serif" pitchFamily="18" charset="0"/>
              </a:rPr>
              <a:t> Весенний </a:t>
            </a:r>
            <a:r>
              <a:rPr lang="ru-RU" sz="2800" b="1" dirty="0" smtClean="0">
                <a:solidFill>
                  <a:srgbClr val="1E605A"/>
                </a:solidFill>
                <a:latin typeface="Liberation Serif" pitchFamily="18" charset="0"/>
                <a:cs typeface="Arial" pitchFamily="34" charset="0"/>
              </a:rPr>
              <a:t>открытый </a:t>
            </a:r>
            <a:br>
              <a:rPr lang="ru-RU" sz="2800" b="1" dirty="0" smtClean="0">
                <a:solidFill>
                  <a:srgbClr val="1E605A"/>
                </a:solidFill>
                <a:latin typeface="Liberation Serif" pitchFamily="18" charset="0"/>
                <a:cs typeface="Arial" pitchFamily="34" charset="0"/>
              </a:rPr>
            </a:br>
            <a:r>
              <a:rPr lang="ru-RU" sz="2800" b="1" dirty="0" smtClean="0">
                <a:solidFill>
                  <a:srgbClr val="1E605A"/>
                </a:solidFill>
                <a:latin typeface="Liberation Serif" pitchFamily="18" charset="0"/>
                <a:cs typeface="Arial" pitchFamily="34" charset="0"/>
              </a:rPr>
              <a:t>образовательный форум </a:t>
            </a:r>
            <a:r>
              <a:rPr sz="2800" b="1" dirty="0" smtClean="0">
                <a:solidFill>
                  <a:srgbClr val="1E605A"/>
                </a:solidFill>
                <a:latin typeface="Liberation Serif" pitchFamily="18" charset="0"/>
                <a:cs typeface="Arial" pitchFamily="34" charset="0"/>
              </a:rPr>
              <a:t>«</a:t>
            </a:r>
            <a:r>
              <a:rPr lang="ru-RU" sz="2800" b="1" dirty="0" smtClean="0">
                <a:solidFill>
                  <a:srgbClr val="1E605A"/>
                </a:solidFill>
                <a:latin typeface="Liberation Serif" pitchFamily="18" charset="0"/>
                <a:cs typeface="Arial" pitchFamily="34" charset="0"/>
              </a:rPr>
              <a:t>Перспектива</a:t>
            </a:r>
            <a:r>
              <a:rPr sz="2800" dirty="0" smtClean="0">
                <a:solidFill>
                  <a:srgbClr val="1E605A"/>
                </a:solidFill>
                <a:latin typeface="Liberation Serif" pitchFamily="18" charset="0"/>
                <a:cs typeface="Arial" pitchFamily="34" charset="0"/>
              </a:rPr>
              <a:t>»</a:t>
            </a:r>
            <a:br>
              <a:rPr sz="2800" dirty="0" smtClean="0">
                <a:solidFill>
                  <a:srgbClr val="1E605A"/>
                </a:solidFill>
                <a:latin typeface="Liberation Serif" pitchFamily="18" charset="0"/>
                <a:cs typeface="Arial" pitchFamily="34" charset="0"/>
              </a:rPr>
            </a:br>
            <a:r>
              <a:rPr lang="ru-RU" sz="2800" dirty="0" smtClean="0">
                <a:solidFill>
                  <a:srgbClr val="1E605A"/>
                </a:solidFill>
                <a:latin typeface="Liberation Serif" pitchFamily="18" charset="0"/>
                <a:cs typeface="Arial" pitchFamily="34" charset="0"/>
              </a:rPr>
              <a:t> </a:t>
            </a:r>
            <a:br>
              <a:rPr lang="ru-RU" sz="2800" dirty="0" smtClean="0">
                <a:solidFill>
                  <a:srgbClr val="1E605A"/>
                </a:solidFill>
                <a:latin typeface="Liberation Serif" pitchFamily="18" charset="0"/>
                <a:cs typeface="Arial" pitchFamily="34" charset="0"/>
              </a:rPr>
            </a:br>
            <a:endParaRPr lang="ru-RU" sz="2800" dirty="0">
              <a:solidFill>
                <a:srgbClr val="1E605A"/>
              </a:solidFill>
              <a:latin typeface="Liberation Serif" pitchFamily="18" charset="0"/>
            </a:endParaRPr>
          </a:p>
        </p:txBody>
      </p:sp>
      <p:sp>
        <p:nvSpPr>
          <p:cNvPr id="15" name="Заголовок 12"/>
          <p:cNvSpPr txBox="1">
            <a:spLocks/>
          </p:cNvSpPr>
          <p:nvPr/>
        </p:nvSpPr>
        <p:spPr>
          <a:xfrm>
            <a:off x="2550964" y="5301208"/>
            <a:ext cx="6215074" cy="1285884"/>
          </a:xfrm>
          <a:prstGeom prst="rect">
            <a:avLst/>
          </a:prstGeom>
        </p:spPr>
        <p:txBody>
          <a:bodyPr bIns="91440" anchor="ctr" anchorCtr="0">
            <a:no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iberation Serif" pitchFamily="18" charset="0"/>
                <a:ea typeface="+mj-ea"/>
                <a:cs typeface="+mj-cs"/>
              </a:rPr>
              <a:t/>
            </a:r>
            <a:b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iberation Serif" pitchFamily="18" charset="0"/>
                <a:ea typeface="+mj-ea"/>
                <a:cs typeface="+mj-cs"/>
              </a:rPr>
            </a:b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iberation Serif" pitchFamily="18" charset="0"/>
                <a:ea typeface="+mj-ea"/>
                <a:cs typeface="+mj-cs"/>
              </a:rPr>
              <a:t/>
            </a:r>
            <a:b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iberation Serif" pitchFamily="18" charset="0"/>
                <a:ea typeface="+mj-ea"/>
                <a:cs typeface="+mj-cs"/>
              </a:rPr>
            </a:b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Liberation Serif" panose="02020603050405020304" pitchFamily="18" charset="0"/>
                <a:ea typeface="+mj-ea"/>
                <a:cs typeface="+mj-cs"/>
              </a:rPr>
              <a:t>«</a:t>
            </a:r>
            <a:r>
              <a:rPr lang="ru-RU" sz="3600" b="1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beration Serif" panose="02020603050405020304" pitchFamily="18" charset="0"/>
              </a:rPr>
              <a:t>Педагогическое ассорти»</a:t>
            </a:r>
            <a:endParaRPr kumimoji="0" lang="ru-RU" sz="2800" b="1" i="0" u="none" strike="noStrike" kern="1200" cap="none" spc="0" normalizeH="0" baseline="0" noProof="0" dirty="0" smtClean="0">
              <a:ln>
                <a:noFill/>
              </a:ln>
              <a:solidFill>
                <a:srgbClr val="CC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Liberation Serif" pitchFamily="18" charset="0"/>
              <a:ea typeface="+mj-ea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Liberation Serif" pitchFamily="18" charset="0"/>
                <a:ea typeface="+mj-ea"/>
                <a:cs typeface="Arial" pitchFamily="34" charset="0"/>
              </a:rPr>
              <a:t>05.04.2019г. </a:t>
            </a: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Liberation Serif" pitchFamily="18" charset="0"/>
                <a:ea typeface="+mj-ea"/>
                <a:cs typeface="Arial" pitchFamily="34" charset="0"/>
              </a:rPr>
              <a:t/>
            </a:r>
            <a:b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Liberation Serif" pitchFamily="18" charset="0"/>
                <a:ea typeface="+mj-ea"/>
                <a:cs typeface="Arial" pitchFamily="34" charset="0"/>
              </a:rPr>
            </a:b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Liberation Serif" pitchFamily="18" charset="0"/>
              <a:ea typeface="+mj-ea"/>
              <a:cs typeface="+mj-cs"/>
            </a:endParaRPr>
          </a:p>
        </p:txBody>
      </p:sp>
      <p:sp>
        <p:nvSpPr>
          <p:cNvPr id="16" name="Заголовок 12"/>
          <p:cNvSpPr txBox="1">
            <a:spLocks/>
          </p:cNvSpPr>
          <p:nvPr/>
        </p:nvSpPr>
        <p:spPr>
          <a:xfrm>
            <a:off x="785786" y="3357562"/>
            <a:ext cx="8143900" cy="1285884"/>
          </a:xfrm>
          <a:prstGeom prst="rect">
            <a:avLst/>
          </a:prstGeom>
        </p:spPr>
        <p:txBody>
          <a:bodyPr bIns="91440" anchor="ctr" anchorCtr="0">
            <a:no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iberation Serif" pitchFamily="18" charset="0"/>
                <a:ea typeface="+mj-ea"/>
                <a:cs typeface="+mj-cs"/>
              </a:rPr>
              <a:t/>
            </a:r>
            <a:b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iberation Serif" pitchFamily="18" charset="0"/>
                <a:ea typeface="+mj-ea"/>
                <a:cs typeface="+mj-cs"/>
              </a:rPr>
            </a:b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iberation Serif" pitchFamily="18" charset="0"/>
                <a:ea typeface="+mj-ea"/>
                <a:cs typeface="+mj-cs"/>
              </a:rPr>
              <a:t/>
            </a:r>
            <a:b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iberation Serif" pitchFamily="18" charset="0"/>
                <a:ea typeface="+mj-ea"/>
                <a:cs typeface="+mj-cs"/>
              </a:rPr>
            </a:br>
            <a:endParaRPr kumimoji="0" lang="ru-RU" sz="3200" b="1" i="1" u="none" strike="noStrike" kern="1200" cap="none" spc="0" normalizeH="0" baseline="0" noProof="0" dirty="0">
              <a:ln>
                <a:noFill/>
              </a:ln>
              <a:solidFill>
                <a:srgbClr val="1E605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Liberation Serif" pitchFamily="18" charset="0"/>
              <a:ea typeface="+mj-ea"/>
              <a:cs typeface="+mj-cs"/>
            </a:endParaRPr>
          </a:p>
        </p:txBody>
      </p:sp>
      <p:sp>
        <p:nvSpPr>
          <p:cNvPr id="8" name="Заголовок 12"/>
          <p:cNvSpPr txBox="1">
            <a:spLocks/>
          </p:cNvSpPr>
          <p:nvPr/>
        </p:nvSpPr>
        <p:spPr>
          <a:xfrm>
            <a:off x="938186" y="3509962"/>
            <a:ext cx="8143900" cy="1285884"/>
          </a:xfrm>
          <a:prstGeom prst="rect">
            <a:avLst/>
          </a:prstGeom>
        </p:spPr>
        <p:txBody>
          <a:bodyPr bIns="91440" anchor="ctr" anchorCtr="0">
            <a:no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iberation Serif" pitchFamily="18" charset="0"/>
                <a:ea typeface="+mj-ea"/>
                <a:cs typeface="+mj-cs"/>
              </a:rPr>
              <a:t/>
            </a:r>
            <a:b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iberation Serif" pitchFamily="18" charset="0"/>
                <a:ea typeface="+mj-ea"/>
                <a:cs typeface="+mj-cs"/>
              </a:rPr>
            </a:b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iberation Serif" pitchFamily="18" charset="0"/>
                <a:ea typeface="+mj-ea"/>
                <a:cs typeface="+mj-cs"/>
              </a:rPr>
              <a:t/>
            </a:r>
            <a:b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iberation Serif" pitchFamily="18" charset="0"/>
                <a:ea typeface="+mj-ea"/>
                <a:cs typeface="+mj-cs"/>
              </a:rPr>
            </a:br>
            <a:r>
              <a:rPr kumimoji="0" lang="ru-RU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E605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Liberation Serif" pitchFamily="18" charset="0"/>
                <a:ea typeface="+mj-ea"/>
                <a:cs typeface="+mj-cs"/>
              </a:rPr>
              <a:t>Интерактивная площадка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E605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Liberation Serif" pitchFamily="18" charset="0"/>
                <a:ea typeface="+mj-ea"/>
                <a:cs typeface="+mj-cs"/>
              </a:rPr>
              <a:t>МБДОУ</a:t>
            </a:r>
            <a:r>
              <a:rPr kumimoji="0" lang="ru-RU" sz="3200" b="1" i="1" u="none" strike="noStrike" kern="1200" cap="none" spc="0" normalizeH="0" noProof="0" dirty="0" smtClean="0">
                <a:ln>
                  <a:noFill/>
                </a:ln>
                <a:solidFill>
                  <a:srgbClr val="1E605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Liberation Serif" pitchFamily="18" charset="0"/>
                <a:ea typeface="+mj-ea"/>
                <a:cs typeface="+mj-cs"/>
              </a:rPr>
              <a:t> «Детский сад № 24 «Светлячок»</a:t>
            </a:r>
            <a:r>
              <a:rPr kumimoji="0" lang="ru-RU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E605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Liberation Serif" pitchFamily="18" charset="0"/>
                <a:ea typeface="+mj-ea"/>
                <a:cs typeface="Arial" pitchFamily="34" charset="0"/>
              </a:rPr>
              <a:t/>
            </a:r>
            <a:br>
              <a:rPr kumimoji="0" lang="ru-RU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E605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Liberation Serif" pitchFamily="18" charset="0"/>
                <a:ea typeface="+mj-ea"/>
                <a:cs typeface="Arial" pitchFamily="34" charset="0"/>
              </a:rPr>
            </a:br>
            <a:endParaRPr kumimoji="0" lang="ru-RU" sz="3200" b="1" i="1" u="none" strike="noStrike" kern="1200" cap="none" spc="0" normalizeH="0" baseline="0" noProof="0" dirty="0">
              <a:ln>
                <a:noFill/>
              </a:ln>
              <a:solidFill>
                <a:srgbClr val="1E605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Liberation Serif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47675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6930" y="188640"/>
            <a:ext cx="7772400" cy="54984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1E605A"/>
                </a:solidFill>
                <a:latin typeface="Liberation Serif" pitchFamily="18" charset="0"/>
              </a:rPr>
              <a:t>Экспресс-игра «Доскажи словечко»</a:t>
            </a:r>
            <a:endParaRPr lang="ru-RU" dirty="0">
              <a:solidFill>
                <a:srgbClr val="1E605A"/>
              </a:solidFill>
              <a:latin typeface="Liberation Serif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523297905"/>
              </p:ext>
            </p:extLst>
          </p:nvPr>
        </p:nvGraphicFramePr>
        <p:xfrm>
          <a:off x="996930" y="733530"/>
          <a:ext cx="7319486" cy="600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19486">
                  <a:extLst>
                    <a:ext uri="{9D8B030D-6E8A-4147-A177-3AD203B41FA5}">
                      <a16:colId xmlns:a16="http://schemas.microsoft.com/office/drawing/2014/main" val="181993224"/>
                    </a:ext>
                  </a:extLst>
                </a:gridCol>
              </a:tblGrid>
              <a:tr h="45068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>
                          <a:solidFill>
                            <a:srgbClr val="FFFF00"/>
                          </a:solidFill>
                          <a:latin typeface="Liberation Serif" panose="02020603050405020304" pitchFamily="18" charset="0"/>
                        </a:rPr>
                        <a:t>Коммуникативные </a:t>
                      </a:r>
                      <a:r>
                        <a:rPr lang="ru-RU" sz="2800" dirty="0" err="1" smtClean="0">
                          <a:solidFill>
                            <a:srgbClr val="FFFF00"/>
                          </a:solidFill>
                          <a:latin typeface="Liberation Serif" panose="02020603050405020304" pitchFamily="18" charset="0"/>
                        </a:rPr>
                        <a:t>договорки</a:t>
                      </a:r>
                      <a:endParaRPr lang="ru-RU" sz="2800" dirty="0">
                        <a:latin typeface="Liberation Serif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2955041"/>
                  </a:ext>
                </a:extLst>
              </a:tr>
              <a:tr h="45068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dirty="0" err="1" smtClean="0">
                          <a:solidFill>
                            <a:srgbClr val="1E605A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Liberation Serif" panose="02020603050405020304" pitchFamily="18" charset="0"/>
                        </a:rPr>
                        <a:t>Эмпатия</a:t>
                      </a:r>
                      <a:endParaRPr lang="ru-RU" sz="2400" b="0" dirty="0">
                        <a:solidFill>
                          <a:srgbClr val="1E605A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Liberation Serif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5039040"/>
                  </a:ext>
                </a:extLst>
              </a:tr>
              <a:tr h="45068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dirty="0" smtClean="0">
                          <a:solidFill>
                            <a:srgbClr val="1E605A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Liberation Serif" panose="02020603050405020304" pitchFamily="18" charset="0"/>
                        </a:rPr>
                        <a:t>Отношений</a:t>
                      </a:r>
                      <a:endParaRPr lang="ru-RU" sz="2400" b="0" dirty="0">
                        <a:solidFill>
                          <a:srgbClr val="1E605A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Liberation Serif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0240097"/>
                  </a:ext>
                </a:extLst>
              </a:tr>
              <a:tr h="450682"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>
                          <a:solidFill>
                            <a:srgbClr val="1E605A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Liberation Serif" panose="02020603050405020304" pitchFamily="18" charset="0"/>
                        </a:rPr>
                        <a:t>Сигналы</a:t>
                      </a:r>
                      <a:endParaRPr lang="ru-RU" sz="2400" b="0" dirty="0">
                        <a:solidFill>
                          <a:srgbClr val="1E605A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Liberation Serif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3676560"/>
                  </a:ext>
                </a:extLst>
              </a:tr>
              <a:tr h="450682"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>
                          <a:solidFill>
                            <a:srgbClr val="1E605A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Liberation Serif" panose="02020603050405020304" pitchFamily="18" charset="0"/>
                        </a:rPr>
                        <a:t>Отзывчивость</a:t>
                      </a:r>
                      <a:endParaRPr lang="ru-RU" sz="2400" b="0" dirty="0">
                        <a:solidFill>
                          <a:srgbClr val="1E605A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Liberation Serif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0819613"/>
                  </a:ext>
                </a:extLst>
              </a:tr>
              <a:tr h="450682"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>
                          <a:solidFill>
                            <a:srgbClr val="1E605A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Liberation Serif" panose="02020603050405020304" pitchFamily="18" charset="0"/>
                        </a:rPr>
                        <a:t>Связь</a:t>
                      </a:r>
                      <a:endParaRPr lang="ru-RU" sz="2400" b="0" dirty="0">
                        <a:solidFill>
                          <a:srgbClr val="1E605A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Liberation Serif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994633"/>
                  </a:ext>
                </a:extLst>
              </a:tr>
              <a:tr h="450682"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>
                          <a:solidFill>
                            <a:srgbClr val="1E605A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Liberation Serif" panose="02020603050405020304" pitchFamily="18" charset="0"/>
                        </a:rPr>
                        <a:t>Компонент</a:t>
                      </a:r>
                      <a:endParaRPr lang="ru-RU" sz="2400" b="0" dirty="0">
                        <a:solidFill>
                          <a:srgbClr val="1E605A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Liberation Serif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4840246"/>
                  </a:ext>
                </a:extLst>
              </a:tr>
              <a:tr h="450682"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>
                          <a:solidFill>
                            <a:srgbClr val="1E605A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Liberation Serif" panose="02020603050405020304" pitchFamily="18" charset="0"/>
                        </a:rPr>
                        <a:t>Обмен</a:t>
                      </a:r>
                      <a:endParaRPr lang="ru-RU" sz="2400" b="0" dirty="0">
                        <a:solidFill>
                          <a:srgbClr val="1E605A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Liberation Serif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3728861"/>
                  </a:ext>
                </a:extLst>
              </a:tr>
              <a:tr h="450682"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>
                          <a:solidFill>
                            <a:srgbClr val="1E605A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Liberation Serif" panose="02020603050405020304" pitchFamily="18" charset="0"/>
                        </a:rPr>
                        <a:t>Рефлексии</a:t>
                      </a:r>
                      <a:endParaRPr lang="ru-RU" sz="2400" b="0" dirty="0">
                        <a:solidFill>
                          <a:srgbClr val="1E605A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Liberation Serif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708429"/>
                  </a:ext>
                </a:extLst>
              </a:tr>
              <a:tr h="450682"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>
                          <a:solidFill>
                            <a:srgbClr val="1E605A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Liberation Serif" panose="02020603050405020304" pitchFamily="18" charset="0"/>
                        </a:rPr>
                        <a:t>Эмоциями</a:t>
                      </a:r>
                      <a:endParaRPr lang="ru-RU" sz="2400" b="0" dirty="0">
                        <a:solidFill>
                          <a:srgbClr val="1E605A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Liberation Serif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412456"/>
                  </a:ext>
                </a:extLst>
              </a:tr>
              <a:tr h="450682"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>
                          <a:solidFill>
                            <a:srgbClr val="1E605A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Liberation Serif" panose="02020603050405020304" pitchFamily="18" charset="0"/>
                        </a:rPr>
                        <a:t>Самооценка</a:t>
                      </a:r>
                      <a:endParaRPr lang="ru-RU" sz="2400" b="0" dirty="0">
                        <a:solidFill>
                          <a:srgbClr val="1E605A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Liberation Serif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1689099"/>
                  </a:ext>
                </a:extLst>
              </a:tr>
              <a:tr h="45068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dirty="0" smtClean="0">
                          <a:solidFill>
                            <a:srgbClr val="1E605A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Liberation Serif" panose="02020603050405020304" pitchFamily="18" charset="0"/>
                        </a:rPr>
                        <a:t>Взаимодействие</a:t>
                      </a:r>
                      <a:endParaRPr lang="ru-RU" sz="2400" b="0" dirty="0">
                        <a:solidFill>
                          <a:srgbClr val="1E605A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Liberation Serif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2634881"/>
                  </a:ext>
                </a:extLst>
              </a:tr>
              <a:tr h="450682"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>
                          <a:solidFill>
                            <a:srgbClr val="1E605A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Liberation Serif" panose="02020603050405020304" pitchFamily="18" charset="0"/>
                        </a:rPr>
                        <a:t>Гибкость</a:t>
                      </a:r>
                      <a:endParaRPr lang="ru-RU" sz="2400" b="0" dirty="0">
                        <a:solidFill>
                          <a:srgbClr val="1E605A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Liberation Serif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95141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180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3891" y="476672"/>
            <a:ext cx="7772400" cy="549844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solidFill>
                  <a:srgbClr val="1E605A"/>
                </a:solidFill>
                <a:latin typeface="Liberation Serif" pitchFamily="18" charset="0"/>
              </a:rPr>
              <a:t>«Три кита» взаимодействия</a:t>
            </a:r>
            <a:endParaRPr lang="ru-RU" dirty="0">
              <a:solidFill>
                <a:srgbClr val="1E605A"/>
              </a:solidFill>
              <a:latin typeface="Liberation Serif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052403562"/>
              </p:ext>
            </p:extLst>
          </p:nvPr>
        </p:nvGraphicFramePr>
        <p:xfrm>
          <a:off x="107504" y="1447800"/>
          <a:ext cx="8856984" cy="4501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98693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2253000" y="1181406"/>
            <a:ext cx="5400000" cy="5400000"/>
          </a:xfrm>
          <a:prstGeom prst="ellipse">
            <a:avLst/>
          </a:prstGeom>
          <a:solidFill>
            <a:srgbClr val="EE77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375380"/>
            <a:ext cx="7772400" cy="85010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1E605A"/>
                </a:solidFill>
                <a:latin typeface="Liberation Serif" pitchFamily="18" charset="0"/>
              </a:rPr>
              <a:t>Экспресс-игра </a:t>
            </a:r>
            <a:br>
              <a:rPr lang="ru-RU" b="1" dirty="0" smtClean="0">
                <a:solidFill>
                  <a:srgbClr val="1E605A"/>
                </a:solidFill>
                <a:latin typeface="Liberation Serif" pitchFamily="18" charset="0"/>
              </a:rPr>
            </a:br>
            <a:r>
              <a:rPr lang="ru-RU" b="1" dirty="0" smtClean="0">
                <a:solidFill>
                  <a:srgbClr val="1E605A"/>
                </a:solidFill>
                <a:latin typeface="Liberation Serif" pitchFamily="18" charset="0"/>
              </a:rPr>
              <a:t>«Семантические поля»</a:t>
            </a:r>
            <a:endParaRPr lang="ru-RU" dirty="0">
              <a:solidFill>
                <a:srgbClr val="1E605A"/>
              </a:solidFill>
              <a:latin typeface="Liberation Serif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2786050" y="1714488"/>
            <a:ext cx="4320000" cy="4320000"/>
          </a:xfrm>
          <a:prstGeom prst="ellipse">
            <a:avLst/>
          </a:prstGeom>
          <a:solidFill>
            <a:srgbClr val="FFCC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3333000" y="2261406"/>
            <a:ext cx="3240000" cy="3240000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3864563" y="2801406"/>
            <a:ext cx="2160000" cy="21600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3863695" y="3527463"/>
            <a:ext cx="21786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1E605A"/>
                </a:solidFill>
              </a:rPr>
              <a:t>Педагогическое</a:t>
            </a:r>
          </a:p>
          <a:p>
            <a:pPr algn="ctr"/>
            <a:r>
              <a:rPr lang="ru-RU" sz="2000" b="1" dirty="0" smtClean="0">
                <a:solidFill>
                  <a:srgbClr val="1E605A"/>
                </a:solidFill>
              </a:rPr>
              <a:t> ассорти</a:t>
            </a:r>
            <a:endParaRPr lang="ru-RU" sz="2000" b="1" dirty="0">
              <a:solidFill>
                <a:srgbClr val="1E605A"/>
              </a:solidFill>
            </a:endParaRPr>
          </a:p>
        </p:txBody>
      </p:sp>
      <p:grpSp>
        <p:nvGrpSpPr>
          <p:cNvPr id="23" name="Группа 22"/>
          <p:cNvGrpSpPr/>
          <p:nvPr/>
        </p:nvGrpSpPr>
        <p:grpSpPr>
          <a:xfrm>
            <a:off x="165880" y="1739701"/>
            <a:ext cx="2583973" cy="1092582"/>
            <a:chOff x="4720426" y="929256"/>
            <a:chExt cx="3853531" cy="1896502"/>
          </a:xfrm>
        </p:grpSpPr>
        <p:sp>
          <p:nvSpPr>
            <p:cNvPr id="24" name="Прямоугольник 23"/>
            <p:cNvSpPr/>
            <p:nvPr/>
          </p:nvSpPr>
          <p:spPr>
            <a:xfrm>
              <a:off x="5538321" y="929256"/>
              <a:ext cx="3035636" cy="94825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5" name="Прямоугольник 24"/>
            <p:cNvSpPr/>
            <p:nvPr/>
          </p:nvSpPr>
          <p:spPr>
            <a:xfrm>
              <a:off x="4720426" y="1877507"/>
              <a:ext cx="3305656" cy="94825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8016" tIns="22860" rIns="22860" bIns="22860" numCol="1" spcCol="1270" anchor="ctr" anchorCtr="0">
              <a:noAutofit/>
            </a:bodyPr>
            <a:lstStyle/>
            <a:p>
              <a:pPr lvl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b="1" kern="1200" dirty="0" smtClean="0">
                  <a:solidFill>
                    <a:srgbClr val="1E605A"/>
                  </a:solidFill>
                  <a:latin typeface="Liberation Serif" pitchFamily="18" charset="0"/>
                </a:rPr>
                <a:t>Существительное</a:t>
              </a:r>
              <a:endParaRPr lang="ru-RU" sz="2000" b="1" kern="1200" dirty="0">
                <a:solidFill>
                  <a:srgbClr val="1E605A"/>
                </a:solidFill>
                <a:latin typeface="Liberation Serif" pitchFamily="18" charset="0"/>
              </a:endParaRPr>
            </a:p>
          </p:txBody>
        </p:sp>
      </p:grpSp>
      <p:grpSp>
        <p:nvGrpSpPr>
          <p:cNvPr id="34" name="Группа 33"/>
          <p:cNvGrpSpPr/>
          <p:nvPr/>
        </p:nvGrpSpPr>
        <p:grpSpPr>
          <a:xfrm>
            <a:off x="357156" y="3500438"/>
            <a:ext cx="1839415" cy="785818"/>
            <a:chOff x="5538331" y="1858522"/>
            <a:chExt cx="2839516" cy="1490108"/>
          </a:xfrm>
        </p:grpSpPr>
        <p:sp>
          <p:nvSpPr>
            <p:cNvPr id="35" name="Прямоугольник 34"/>
            <p:cNvSpPr/>
            <p:nvPr/>
          </p:nvSpPr>
          <p:spPr>
            <a:xfrm>
              <a:off x="5538331" y="1858522"/>
              <a:ext cx="2839516" cy="94825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6" name="Прямоугольник 35"/>
            <p:cNvSpPr/>
            <p:nvPr/>
          </p:nvSpPr>
          <p:spPr>
            <a:xfrm>
              <a:off x="5869172" y="2671308"/>
              <a:ext cx="1985027" cy="67732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8016" tIns="22860" rIns="22860" bIns="22860" numCol="1" spcCol="1270" anchor="ctr" anchorCtr="0">
              <a:noAutofit/>
            </a:bodyPr>
            <a:lstStyle/>
            <a:p>
              <a:pPr lvl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b="1" kern="1200" dirty="0" smtClean="0">
                  <a:solidFill>
                    <a:srgbClr val="1E605A"/>
                  </a:solidFill>
                  <a:latin typeface="Liberation Serif" pitchFamily="18" charset="0"/>
                </a:rPr>
                <a:t>Глагол</a:t>
              </a:r>
              <a:endParaRPr lang="ru-RU" sz="2000" b="1" kern="1200" dirty="0">
                <a:solidFill>
                  <a:srgbClr val="1E605A"/>
                </a:solidFill>
                <a:latin typeface="Liberation Serif" pitchFamily="18" charset="0"/>
              </a:endParaRPr>
            </a:p>
          </p:txBody>
        </p:sp>
      </p:grpSp>
      <p:grpSp>
        <p:nvGrpSpPr>
          <p:cNvPr id="40" name="Группа 39"/>
          <p:cNvGrpSpPr/>
          <p:nvPr/>
        </p:nvGrpSpPr>
        <p:grpSpPr>
          <a:xfrm>
            <a:off x="0" y="5357825"/>
            <a:ext cx="2668199" cy="642942"/>
            <a:chOff x="5175508" y="2787779"/>
            <a:chExt cx="3388210" cy="948250"/>
          </a:xfrm>
        </p:grpSpPr>
        <p:sp>
          <p:nvSpPr>
            <p:cNvPr id="41" name="Прямоугольник 40"/>
            <p:cNvSpPr/>
            <p:nvPr/>
          </p:nvSpPr>
          <p:spPr>
            <a:xfrm>
              <a:off x="5538331" y="2787779"/>
              <a:ext cx="3025387" cy="94825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2" name="Прямоугольник 41"/>
            <p:cNvSpPr/>
            <p:nvPr/>
          </p:nvSpPr>
          <p:spPr>
            <a:xfrm>
              <a:off x="5175508" y="2893142"/>
              <a:ext cx="3025386" cy="63216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8016" tIns="22860" rIns="22860" bIns="22860" numCol="1" spcCol="1270" anchor="ctr" anchorCtr="0">
              <a:noAutofit/>
            </a:bodyPr>
            <a:lstStyle/>
            <a:p>
              <a:pPr lvl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b="1" kern="1200" dirty="0" smtClean="0">
                  <a:solidFill>
                    <a:srgbClr val="1E605A"/>
                  </a:solidFill>
                  <a:latin typeface="Liberation Serif" pitchFamily="18" charset="0"/>
                </a:rPr>
                <a:t>Прилагательное</a:t>
              </a:r>
              <a:endParaRPr lang="ru-RU" sz="2000" b="1" kern="1200" dirty="0">
                <a:solidFill>
                  <a:srgbClr val="1E605A"/>
                </a:solidFill>
                <a:latin typeface="Liberation Serif" pitchFamily="18" charset="0"/>
              </a:endParaRPr>
            </a:p>
          </p:txBody>
        </p:sp>
      </p:grpSp>
      <p:cxnSp>
        <p:nvCxnSpPr>
          <p:cNvPr id="51" name="Прямая со стрелкой 50"/>
          <p:cNvCxnSpPr>
            <a:stCxn id="25" idx="3"/>
          </p:cNvCxnSpPr>
          <p:nvPr/>
        </p:nvCxnSpPr>
        <p:spPr>
          <a:xfrm>
            <a:off x="2382477" y="2559138"/>
            <a:ext cx="1903771" cy="14194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 стрелкой 53"/>
          <p:cNvCxnSpPr/>
          <p:nvPr/>
        </p:nvCxnSpPr>
        <p:spPr>
          <a:xfrm>
            <a:off x="1643042" y="4143380"/>
            <a:ext cx="1357322" cy="1588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 стрелкой 58"/>
          <p:cNvCxnSpPr/>
          <p:nvPr/>
        </p:nvCxnSpPr>
        <p:spPr>
          <a:xfrm flipV="1">
            <a:off x="2196571" y="5645166"/>
            <a:ext cx="1018107" cy="16082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hello_html_m3b8e09e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34506" y="5517232"/>
            <a:ext cx="1627486" cy="1169756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pic>
        <p:nvPicPr>
          <p:cNvPr id="1030" name="Picture 6" descr="hello_html_m3b8e09e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2260" y="4691135"/>
            <a:ext cx="2298704" cy="1652194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14" name="Подзаголовок 13"/>
          <p:cNvSpPr>
            <a:spLocks noGrp="1"/>
          </p:cNvSpPr>
          <p:nvPr>
            <p:ph type="subTitle" idx="1"/>
          </p:nvPr>
        </p:nvSpPr>
        <p:spPr>
          <a:xfrm>
            <a:off x="0" y="1500174"/>
            <a:ext cx="9144000" cy="1500198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rgbClr val="FFFF00"/>
                </a:solidFill>
                <a:latin typeface="Liberation Serif" panose="02020603050405020304" pitchFamily="18" charset="0"/>
              </a:rPr>
              <a:t>Благодарим за интерактивное взаимодействие!</a:t>
            </a:r>
            <a:endParaRPr lang="ru-RU" sz="4000" b="1" dirty="0">
              <a:solidFill>
                <a:srgbClr val="FFFF00"/>
              </a:solidFill>
              <a:latin typeface="Liberation Serif" panose="02020603050405020304" pitchFamily="18" charset="0"/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ctrTitle"/>
          </p:nvPr>
        </p:nvSpPr>
        <p:spPr>
          <a:xfrm>
            <a:off x="571472" y="214290"/>
            <a:ext cx="7772400" cy="1142985"/>
          </a:xfrm>
        </p:spPr>
        <p:txBody>
          <a:bodyPr>
            <a:noAutofit/>
          </a:bodyPr>
          <a:lstStyle/>
          <a:p>
            <a:pPr lvl="0" fontAlgn="base">
              <a:spcAft>
                <a:spcPct val="0"/>
              </a:spcAft>
            </a:pPr>
            <a:r>
              <a:rPr lang="ru-RU" sz="2800" b="1" dirty="0" smtClean="0">
                <a:latin typeface="Liberation Serif" pitchFamily="18" charset="0"/>
              </a:rPr>
              <a:t/>
            </a:r>
            <a:br>
              <a:rPr lang="ru-RU" sz="2800" b="1" dirty="0" smtClean="0">
                <a:latin typeface="Liberation Serif" pitchFamily="18" charset="0"/>
              </a:rPr>
            </a:br>
            <a:r>
              <a:rPr lang="ru-RU" sz="2800" b="1" dirty="0" smtClean="0">
                <a:latin typeface="Liberation Serif" pitchFamily="18" charset="0"/>
              </a:rPr>
              <a:t/>
            </a:r>
            <a:br>
              <a:rPr lang="ru-RU" sz="2800" b="1" dirty="0" smtClean="0">
                <a:latin typeface="Liberation Serif" pitchFamily="18" charset="0"/>
              </a:rPr>
            </a:br>
            <a:r>
              <a:rPr lang="en-US" sz="2800" b="1" dirty="0" smtClean="0">
                <a:solidFill>
                  <a:srgbClr val="1E605A"/>
                </a:solidFill>
                <a:latin typeface="Liberation Serif" pitchFamily="18" charset="0"/>
              </a:rPr>
              <a:t>Y</a:t>
            </a:r>
            <a:r>
              <a:rPr lang="ru-RU" sz="2800" b="1" dirty="0" smtClean="0">
                <a:solidFill>
                  <a:srgbClr val="1E605A"/>
                </a:solidFill>
                <a:latin typeface="Liberation Serif" pitchFamily="18" charset="0"/>
              </a:rPr>
              <a:t> Весенний </a:t>
            </a:r>
            <a:r>
              <a:rPr lang="ru-RU" sz="2800" b="1" dirty="0" smtClean="0">
                <a:solidFill>
                  <a:srgbClr val="1E605A"/>
                </a:solidFill>
                <a:latin typeface="Liberation Serif" pitchFamily="18" charset="0"/>
                <a:cs typeface="Arial" pitchFamily="34" charset="0"/>
              </a:rPr>
              <a:t>открытый </a:t>
            </a:r>
            <a:br>
              <a:rPr lang="ru-RU" sz="2800" b="1" dirty="0" smtClean="0">
                <a:solidFill>
                  <a:srgbClr val="1E605A"/>
                </a:solidFill>
                <a:latin typeface="Liberation Serif" pitchFamily="18" charset="0"/>
                <a:cs typeface="Arial" pitchFamily="34" charset="0"/>
              </a:rPr>
            </a:br>
            <a:r>
              <a:rPr lang="ru-RU" sz="2800" b="1" dirty="0" smtClean="0">
                <a:solidFill>
                  <a:srgbClr val="1E605A"/>
                </a:solidFill>
                <a:latin typeface="Liberation Serif" pitchFamily="18" charset="0"/>
                <a:cs typeface="Arial" pitchFamily="34" charset="0"/>
              </a:rPr>
              <a:t>образовательный форум </a:t>
            </a:r>
            <a:r>
              <a:rPr sz="2800" b="1" dirty="0" smtClean="0">
                <a:solidFill>
                  <a:srgbClr val="1E605A"/>
                </a:solidFill>
                <a:latin typeface="Liberation Serif" pitchFamily="18" charset="0"/>
                <a:cs typeface="Arial" pitchFamily="34" charset="0"/>
              </a:rPr>
              <a:t>«</a:t>
            </a:r>
            <a:r>
              <a:rPr lang="ru-RU" sz="2800" b="1" dirty="0" smtClean="0">
                <a:solidFill>
                  <a:srgbClr val="1E605A"/>
                </a:solidFill>
                <a:latin typeface="Liberation Serif" pitchFamily="18" charset="0"/>
                <a:cs typeface="Arial" pitchFamily="34" charset="0"/>
              </a:rPr>
              <a:t>Перспектива</a:t>
            </a:r>
            <a:r>
              <a:rPr sz="2800" dirty="0" smtClean="0">
                <a:solidFill>
                  <a:srgbClr val="1E605A"/>
                </a:solidFill>
                <a:latin typeface="Liberation Serif" pitchFamily="18" charset="0"/>
                <a:cs typeface="Arial" pitchFamily="34" charset="0"/>
              </a:rPr>
              <a:t>»</a:t>
            </a:r>
            <a:br>
              <a:rPr sz="2800" dirty="0" smtClean="0">
                <a:solidFill>
                  <a:srgbClr val="1E605A"/>
                </a:solidFill>
                <a:latin typeface="Liberation Serif" pitchFamily="18" charset="0"/>
                <a:cs typeface="Arial" pitchFamily="34" charset="0"/>
              </a:rPr>
            </a:br>
            <a:r>
              <a:rPr lang="ru-RU" sz="2800" dirty="0" smtClean="0">
                <a:solidFill>
                  <a:srgbClr val="1E605A"/>
                </a:solidFill>
                <a:latin typeface="Liberation Serif" pitchFamily="18" charset="0"/>
                <a:cs typeface="Arial" pitchFamily="34" charset="0"/>
              </a:rPr>
              <a:t> </a:t>
            </a:r>
            <a:br>
              <a:rPr lang="ru-RU" sz="2800" dirty="0" smtClean="0">
                <a:solidFill>
                  <a:srgbClr val="1E605A"/>
                </a:solidFill>
                <a:latin typeface="Liberation Serif" pitchFamily="18" charset="0"/>
                <a:cs typeface="Arial" pitchFamily="34" charset="0"/>
              </a:rPr>
            </a:br>
            <a:endParaRPr lang="ru-RU" sz="2800" dirty="0">
              <a:solidFill>
                <a:srgbClr val="1E605A"/>
              </a:solidFill>
              <a:latin typeface="Liberation Serif" pitchFamily="18" charset="0"/>
            </a:endParaRPr>
          </a:p>
        </p:txBody>
      </p:sp>
      <p:sp>
        <p:nvSpPr>
          <p:cNvPr id="15" name="Заголовок 12"/>
          <p:cNvSpPr txBox="1">
            <a:spLocks/>
          </p:cNvSpPr>
          <p:nvPr/>
        </p:nvSpPr>
        <p:spPr>
          <a:xfrm>
            <a:off x="2128798" y="4643446"/>
            <a:ext cx="6215074" cy="1285884"/>
          </a:xfrm>
          <a:prstGeom prst="rect">
            <a:avLst/>
          </a:prstGeom>
        </p:spPr>
        <p:txBody>
          <a:bodyPr bIns="91440" anchor="ctr" anchorCtr="0">
            <a:no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iberation Serif" pitchFamily="18" charset="0"/>
                <a:ea typeface="+mj-ea"/>
                <a:cs typeface="+mj-cs"/>
              </a:rPr>
              <a:t/>
            </a:r>
            <a:b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iberation Serif" pitchFamily="18" charset="0"/>
                <a:ea typeface="+mj-ea"/>
                <a:cs typeface="+mj-cs"/>
              </a:rPr>
            </a:b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iberation Serif" pitchFamily="18" charset="0"/>
                <a:ea typeface="+mj-ea"/>
                <a:cs typeface="+mj-cs"/>
              </a:rPr>
              <a:t/>
            </a:r>
            <a:b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iberation Serif" pitchFamily="18" charset="0"/>
                <a:ea typeface="+mj-ea"/>
                <a:cs typeface="+mj-cs"/>
              </a:rPr>
            </a:b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Liberation Serif" panose="02020603050405020304" pitchFamily="18" charset="0"/>
                <a:ea typeface="+mj-ea"/>
                <a:cs typeface="+mj-cs"/>
              </a:rPr>
              <a:t>«</a:t>
            </a:r>
            <a:r>
              <a:rPr lang="ru-RU" sz="3600" b="1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beration Serif" panose="02020603050405020304" pitchFamily="18" charset="0"/>
              </a:rPr>
              <a:t>Педагогическое ассорти»</a:t>
            </a:r>
            <a:endParaRPr kumimoji="0" lang="ru-RU" sz="2800" b="1" i="0" u="none" strike="noStrike" kern="1200" cap="none" spc="0" normalizeH="0" baseline="0" noProof="0" dirty="0" smtClean="0">
              <a:ln>
                <a:noFill/>
              </a:ln>
              <a:solidFill>
                <a:srgbClr val="CC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Liberation Serif" pitchFamily="18" charset="0"/>
              <a:ea typeface="+mj-ea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Liberation Serif" pitchFamily="18" charset="0"/>
                <a:ea typeface="+mj-ea"/>
                <a:cs typeface="Arial" pitchFamily="34" charset="0"/>
              </a:rPr>
              <a:t>05.04.2019г. </a:t>
            </a: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Liberation Serif" pitchFamily="18" charset="0"/>
                <a:ea typeface="+mj-ea"/>
                <a:cs typeface="Arial" pitchFamily="34" charset="0"/>
              </a:rPr>
              <a:t/>
            </a:r>
            <a:b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Liberation Serif" pitchFamily="18" charset="0"/>
                <a:ea typeface="+mj-ea"/>
                <a:cs typeface="Arial" pitchFamily="34" charset="0"/>
              </a:rPr>
            </a:b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Liberation Serif" pitchFamily="18" charset="0"/>
              <a:ea typeface="+mj-ea"/>
              <a:cs typeface="+mj-cs"/>
            </a:endParaRPr>
          </a:p>
        </p:txBody>
      </p:sp>
      <p:sp>
        <p:nvSpPr>
          <p:cNvPr id="16" name="Заголовок 12"/>
          <p:cNvSpPr txBox="1">
            <a:spLocks/>
          </p:cNvSpPr>
          <p:nvPr/>
        </p:nvSpPr>
        <p:spPr>
          <a:xfrm>
            <a:off x="785786" y="3357562"/>
            <a:ext cx="8143900" cy="1285884"/>
          </a:xfrm>
          <a:prstGeom prst="rect">
            <a:avLst/>
          </a:prstGeom>
        </p:spPr>
        <p:txBody>
          <a:bodyPr bIns="91440" anchor="ctr" anchorCtr="0">
            <a:no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iberation Serif" pitchFamily="18" charset="0"/>
                <a:ea typeface="+mj-ea"/>
                <a:cs typeface="+mj-cs"/>
              </a:rPr>
              <a:t/>
            </a:r>
            <a:b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iberation Serif" pitchFamily="18" charset="0"/>
                <a:ea typeface="+mj-ea"/>
                <a:cs typeface="+mj-cs"/>
              </a:rPr>
            </a:b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iberation Serif" pitchFamily="18" charset="0"/>
                <a:ea typeface="+mj-ea"/>
                <a:cs typeface="+mj-cs"/>
              </a:rPr>
              <a:t/>
            </a:r>
            <a:b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iberation Serif" pitchFamily="18" charset="0"/>
                <a:ea typeface="+mj-ea"/>
                <a:cs typeface="+mj-cs"/>
              </a:rPr>
            </a:br>
            <a:endParaRPr kumimoji="0" lang="ru-RU" sz="3200" b="1" i="1" u="none" strike="noStrike" kern="1200" cap="none" spc="0" normalizeH="0" baseline="0" noProof="0" dirty="0">
              <a:ln>
                <a:noFill/>
              </a:ln>
              <a:solidFill>
                <a:srgbClr val="1E605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Liberation Serif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42</TotalTime>
  <Words>52</Words>
  <Application>Microsoft Office PowerPoint</Application>
  <PresentationFormat>Экран (4:3)</PresentationFormat>
  <Paragraphs>40</Paragraphs>
  <Slides>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3" baseType="lpstr">
      <vt:lpstr>Arial</vt:lpstr>
      <vt:lpstr>Calibri</vt:lpstr>
      <vt:lpstr>Cambria</vt:lpstr>
      <vt:lpstr>Franklin Gothic Book</vt:lpstr>
      <vt:lpstr>Liberation Serif</vt:lpstr>
      <vt:lpstr>Perpetua</vt:lpstr>
      <vt:lpstr>Wingdings 2</vt:lpstr>
      <vt:lpstr>Справедливость</vt:lpstr>
      <vt:lpstr>  Y Весенний открытый  образовательный форум «Перспектива»   </vt:lpstr>
      <vt:lpstr>Экспресс-игра «Доскажи словечко»</vt:lpstr>
      <vt:lpstr>«Три кита» взаимодействия</vt:lpstr>
      <vt:lpstr>Экспресс-игра  «Семантические поля»</vt:lpstr>
      <vt:lpstr>  Y Весенний открытый  образовательный форум «Перспектива»  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GPS</dc:creator>
  <cp:lastModifiedBy>Пользователь Windows</cp:lastModifiedBy>
  <cp:revision>47</cp:revision>
  <dcterms:created xsi:type="dcterms:W3CDTF">2019-03-31T11:47:56Z</dcterms:created>
  <dcterms:modified xsi:type="dcterms:W3CDTF">2019-04-08T12:47:10Z</dcterms:modified>
</cp:coreProperties>
</file>