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4" r:id="rId4"/>
    <p:sldId id="275" r:id="rId5"/>
    <p:sldId id="270" r:id="rId6"/>
    <p:sldId id="259" r:id="rId7"/>
    <p:sldId id="268" r:id="rId8"/>
    <p:sldId id="260" r:id="rId9"/>
    <p:sldId id="273" r:id="rId10"/>
    <p:sldId id="264" r:id="rId11"/>
    <p:sldId id="258" r:id="rId12"/>
    <p:sldId id="267" r:id="rId13"/>
    <p:sldId id="269" r:id="rId14"/>
    <p:sldId id="27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9" autoAdjust="0"/>
    <p:restoredTop sz="99885" autoAdjust="0"/>
  </p:normalViewPr>
  <p:slideViewPr>
    <p:cSldViewPr snapToGrid="0">
      <p:cViewPr varScale="1">
        <p:scale>
          <a:sx n="77" d="100"/>
          <a:sy n="77" d="100"/>
        </p:scale>
        <p:origin x="96" y="7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5083A-3512-440D-B443-C4C6747ECDE4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271F0-C18F-4D76-8C09-E9E6E214E5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719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271F0-C18F-4D76-8C09-E9E6E214E5B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3810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271F0-C18F-4D76-8C09-E9E6E214E5B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831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271F0-C18F-4D76-8C09-E9E6E214E5B7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648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271F0-C18F-4D76-8C09-E9E6E214E5B7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8116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271F0-C18F-4D76-8C09-E9E6E214E5B7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799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271F0-C18F-4D76-8C09-E9E6E214E5B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049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271F0-C18F-4D76-8C09-E9E6E214E5B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271F0-C18F-4D76-8C09-E9E6E214E5B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842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271F0-C18F-4D76-8C09-E9E6E214E5B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703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271F0-C18F-4D76-8C09-E9E6E214E5B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159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271F0-C18F-4D76-8C09-E9E6E214E5B7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4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271F0-C18F-4D76-8C09-E9E6E214E5B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271F0-C18F-4D76-8C09-E9E6E214E5B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482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578B7-B9AE-47A0-8A4E-A853C4A7CE8D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4B64-A558-4356-BB4E-8C73426945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564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578B7-B9AE-47A0-8A4E-A853C4A7CE8D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4B64-A558-4356-BB4E-8C73426945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171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578B7-B9AE-47A0-8A4E-A853C4A7CE8D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4B64-A558-4356-BB4E-8C73426945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127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578B7-B9AE-47A0-8A4E-A853C4A7CE8D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4B64-A558-4356-BB4E-8C73426945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762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578B7-B9AE-47A0-8A4E-A853C4A7CE8D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4B64-A558-4356-BB4E-8C73426945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780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578B7-B9AE-47A0-8A4E-A853C4A7CE8D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4B64-A558-4356-BB4E-8C73426945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9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578B7-B9AE-47A0-8A4E-A853C4A7CE8D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4B64-A558-4356-BB4E-8C73426945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56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578B7-B9AE-47A0-8A4E-A853C4A7CE8D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4B64-A558-4356-BB4E-8C73426945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126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578B7-B9AE-47A0-8A4E-A853C4A7CE8D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4B64-A558-4356-BB4E-8C73426945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839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578B7-B9AE-47A0-8A4E-A853C4A7CE8D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4B64-A558-4356-BB4E-8C73426945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572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578B7-B9AE-47A0-8A4E-A853C4A7CE8D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4B64-A558-4356-BB4E-8C73426945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192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578B7-B9AE-47A0-8A4E-A853C4A7CE8D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64B64-A558-4356-BB4E-8C73426945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982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ecobizcenter.ru/sites/default/files/themepic/backgrou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327802" cy="726540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76111" y="1602464"/>
            <a:ext cx="6246892" cy="2055136"/>
          </a:xfrm>
          <a:effectLst/>
        </p:spPr>
        <p:txBody>
          <a:bodyPr anchor="ctr"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Познавательно-исследовательский проект</a:t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«Чудесный солнечный свет</a:t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и комнатные растения»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76112" y="4508627"/>
            <a:ext cx="6201624" cy="2150197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rgbClr val="002060"/>
                </a:solidFill>
              </a:rPr>
              <a:t>Выполнили: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sz="2000" b="1" i="1" dirty="0" smtClean="0">
                <a:solidFill>
                  <a:srgbClr val="002060"/>
                </a:solidFill>
              </a:rPr>
              <a:t>Светлана Иванова</a:t>
            </a:r>
            <a:r>
              <a:rPr lang="ru-RU" sz="2000" dirty="0" smtClean="0">
                <a:solidFill>
                  <a:srgbClr val="002060"/>
                </a:solidFill>
              </a:rPr>
              <a:t>, воспитанница подготовительной к школе группы № 14 «Солнышки»,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2000" b="1" i="1" dirty="0" smtClean="0">
                <a:solidFill>
                  <a:srgbClr val="002060"/>
                </a:solidFill>
              </a:rPr>
              <a:t>Екатерина Михайловна Иванова </a:t>
            </a:r>
            <a:r>
              <a:rPr lang="ru-RU" sz="2000" dirty="0" smtClean="0">
                <a:solidFill>
                  <a:srgbClr val="002060"/>
                </a:solidFill>
              </a:rPr>
              <a:t>– мама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endParaRPr lang="ru-RU" sz="1200" b="1" dirty="0" smtClean="0">
              <a:solidFill>
                <a:srgbClr val="002060"/>
              </a:solidFill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rgbClr val="002060"/>
                </a:solidFill>
              </a:rPr>
              <a:t>Руководитель проекта: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2000" b="1" i="1" dirty="0" smtClean="0">
                <a:solidFill>
                  <a:srgbClr val="002060"/>
                </a:solidFill>
              </a:rPr>
              <a:t>Ольга Анатольевна Ширинкина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- воспитатель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7" t="7692" r="11282" b="8862"/>
          <a:stretch/>
        </p:blipFill>
        <p:spPr>
          <a:xfrm>
            <a:off x="349122" y="1421392"/>
            <a:ext cx="5245920" cy="5318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932507" y="286909"/>
            <a:ext cx="104748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«Детский сад № 24 «Светлячок» компенсирующего вида»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городского округа «Город Лесной»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55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http://ecobizcenter.ru/sites/default/files/themepic/backgrou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4511646" y="126748"/>
            <a:ext cx="2106592" cy="673125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134174" y="135802"/>
            <a:ext cx="2106592" cy="672219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/>
              <a:t>север</a:t>
            </a:r>
            <a:endParaRPr lang="ru-RU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687208" y="146874"/>
            <a:ext cx="2199992" cy="6711126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/>
              <a:t>север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938" y="1122630"/>
            <a:ext cx="3394734" cy="579421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5 ноября 2018г.</a:t>
            </a:r>
            <a:endParaRPr lang="ru-RU" sz="28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45"/>
          <a:stretch/>
        </p:blipFill>
        <p:spPr>
          <a:xfrm>
            <a:off x="9985972" y="256699"/>
            <a:ext cx="1598418" cy="182124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4"/>
          <a:stretch/>
        </p:blipFill>
        <p:spPr>
          <a:xfrm>
            <a:off x="7423185" y="402841"/>
            <a:ext cx="1329394" cy="15895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34" b="9123"/>
          <a:stretch/>
        </p:blipFill>
        <p:spPr>
          <a:xfrm>
            <a:off x="4769889" y="434567"/>
            <a:ext cx="1565320" cy="1539088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39797" y="2942966"/>
            <a:ext cx="3444554" cy="5516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24 ноября 2018г.</a:t>
            </a:r>
            <a:endParaRPr lang="ru-RU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26242" y="4721003"/>
            <a:ext cx="3485268" cy="5662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23 декабря 2018г.</a:t>
            </a:r>
            <a:endParaRPr lang="ru-RU" sz="28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9" name="Объект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1" t="-1035" r="23292" b="15394"/>
          <a:stretch/>
        </p:blipFill>
        <p:spPr>
          <a:xfrm>
            <a:off x="4780808" y="2625505"/>
            <a:ext cx="1533272" cy="17387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9" t="9547" r="22360" b="14273"/>
          <a:stretch/>
        </p:blipFill>
        <p:spPr>
          <a:xfrm>
            <a:off x="7306147" y="2656245"/>
            <a:ext cx="1594888" cy="170800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4" t="4846" r="22752"/>
          <a:stretch/>
        </p:blipFill>
        <p:spPr>
          <a:xfrm>
            <a:off x="10067453" y="2662882"/>
            <a:ext cx="1502876" cy="1720888"/>
          </a:xfrm>
          <a:prstGeom prst="rect">
            <a:avLst/>
          </a:prstGeom>
        </p:spPr>
      </p:pic>
      <p:pic>
        <p:nvPicPr>
          <p:cNvPr id="12" name="Объект 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" t="24328" r="2895" b="6077"/>
          <a:stretch/>
        </p:blipFill>
        <p:spPr>
          <a:xfrm>
            <a:off x="9877330" y="4660389"/>
            <a:ext cx="1835216" cy="188526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9" t="15556" r="18395" b="18370"/>
          <a:stretch/>
        </p:blipFill>
        <p:spPr>
          <a:xfrm>
            <a:off x="7505323" y="4727264"/>
            <a:ext cx="1219507" cy="199230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10602" r="9550" b="13595"/>
          <a:stretch/>
        </p:blipFill>
        <p:spPr>
          <a:xfrm>
            <a:off x="4834550" y="4835655"/>
            <a:ext cx="1554459" cy="180082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59652" y="2083291"/>
            <a:ext cx="452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925849" y="2063184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0602651" y="2096464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20" name="Овал 19"/>
          <p:cNvSpPr/>
          <p:nvPr/>
        </p:nvSpPr>
        <p:spPr>
          <a:xfrm>
            <a:off x="4373217" y="4465253"/>
            <a:ext cx="2560018" cy="23927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9472417" y="4463887"/>
            <a:ext cx="2570754" cy="239411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785113" y="4428857"/>
            <a:ext cx="2616495" cy="24291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32783" y="5423523"/>
            <a:ext cx="4267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Вот, что получилось из растений примерно через 2 месяца после посадки. Три совершенно разных растения.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7312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авнобедренный треугольник 11"/>
          <p:cNvSpPr/>
          <p:nvPr/>
        </p:nvSpPr>
        <p:spPr>
          <a:xfrm>
            <a:off x="770869" y="5135185"/>
            <a:ext cx="4550614" cy="758642"/>
          </a:xfrm>
          <a:prstGeom prst="triangle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3988" y="128708"/>
            <a:ext cx="5311066" cy="553481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+mn-lt"/>
              </a:rPr>
              <a:t>Расположение окон</a:t>
            </a:r>
            <a:endParaRPr lang="ru-RU" sz="40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2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39" b="6545"/>
          <a:stretch/>
        </p:blipFill>
        <p:spPr>
          <a:xfrm>
            <a:off x="7050203" y="3838585"/>
            <a:ext cx="1622919" cy="1566334"/>
          </a:xfrm>
        </p:spPr>
      </p:pic>
      <p:sp>
        <p:nvSpPr>
          <p:cNvPr id="6" name="Равнобедренный треугольник 5"/>
          <p:cNvSpPr/>
          <p:nvPr/>
        </p:nvSpPr>
        <p:spPr>
          <a:xfrm rot="20921488">
            <a:off x="4924649" y="4772293"/>
            <a:ext cx="1315105" cy="1000201"/>
          </a:xfrm>
          <a:prstGeom prst="triangle">
            <a:avLst>
              <a:gd name="adj" fmla="val 0"/>
            </a:avLst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8645"/>
            <a:ext cx="1172092" cy="1278646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1270065" y="679943"/>
            <a:ext cx="3669175" cy="4657231"/>
            <a:chOff x="1238491" y="1246910"/>
            <a:chExt cx="4051139" cy="495869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238491" y="1342663"/>
              <a:ext cx="3946967" cy="475719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" name="Прямая соединительная линия 6"/>
            <p:cNvCxnSpPr>
              <a:stCxn id="4" idx="1"/>
              <a:endCxn id="4" idx="3"/>
            </p:cNvCxnSpPr>
            <p:nvPr/>
          </p:nvCxnSpPr>
          <p:spPr>
            <a:xfrm>
              <a:off x="1238491" y="3721261"/>
              <a:ext cx="394696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Прямоугольник 7"/>
            <p:cNvSpPr/>
            <p:nvPr/>
          </p:nvSpPr>
          <p:spPr>
            <a:xfrm>
              <a:off x="2395959" y="1246910"/>
              <a:ext cx="1574157" cy="211500"/>
            </a:xfrm>
            <a:prstGeom prst="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424895" y="5994108"/>
              <a:ext cx="1574157" cy="211500"/>
            </a:xfrm>
            <a:prstGeom prst="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104435" y="2037938"/>
              <a:ext cx="185195" cy="1168250"/>
            </a:xfrm>
            <a:prstGeom prst="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104435" y="4352081"/>
              <a:ext cx="185195" cy="1232705"/>
            </a:xfrm>
            <a:prstGeom prst="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1238491" y="2696901"/>
              <a:ext cx="208344" cy="65975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1238491" y="4123745"/>
              <a:ext cx="208344" cy="69132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6597569" y="844427"/>
            <a:ext cx="2558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191432" y="3648331"/>
            <a:ext cx="535724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endParaRPr lang="ru-RU" sz="5400" b="1" cap="none" spc="0" dirty="0">
              <a:ln w="95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773523" y="968155"/>
            <a:ext cx="535723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  <a:endParaRPr lang="ru-RU" sz="5400" b="1" cap="none" spc="0" dirty="0">
              <a:ln w="95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773523" y="3859141"/>
            <a:ext cx="535724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</a:t>
            </a:r>
            <a:endParaRPr lang="ru-RU" sz="5400" b="1" cap="none" spc="0" dirty="0">
              <a:ln w="95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10602" r="9550" b="13595"/>
          <a:stretch/>
        </p:blipFill>
        <p:spPr>
          <a:xfrm>
            <a:off x="7189488" y="144855"/>
            <a:ext cx="1497990" cy="173540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9" t="15556" r="18395" b="18370"/>
          <a:stretch/>
        </p:blipFill>
        <p:spPr>
          <a:xfrm>
            <a:off x="7579845" y="1971234"/>
            <a:ext cx="1039054" cy="1697503"/>
          </a:xfrm>
          <a:prstGeom prst="rect">
            <a:avLst/>
          </a:prstGeom>
        </p:spPr>
      </p:pic>
      <p:sp>
        <p:nvSpPr>
          <p:cNvPr id="23" name="Стрелка вправо 22"/>
          <p:cNvSpPr/>
          <p:nvPr/>
        </p:nvSpPr>
        <p:spPr>
          <a:xfrm>
            <a:off x="3826483" y="1280308"/>
            <a:ext cx="3126423" cy="89324"/>
          </a:xfrm>
          <a:prstGeom prst="right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5004503" y="3586924"/>
            <a:ext cx="2553022" cy="92122"/>
          </a:xfrm>
          <a:prstGeom prst="right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3770345" y="5226610"/>
            <a:ext cx="3026845" cy="70621"/>
          </a:xfrm>
          <a:prstGeom prst="right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113" y="100262"/>
            <a:ext cx="1904054" cy="2538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969" y="2038711"/>
            <a:ext cx="2319980" cy="1729892"/>
          </a:xfrm>
          <a:prstGeom prst="rect">
            <a:avLst/>
          </a:prstGeom>
        </p:spPr>
      </p:pic>
      <p:cxnSp>
        <p:nvCxnSpPr>
          <p:cNvPr id="28" name="Прямая соединительная линия 27"/>
          <p:cNvCxnSpPr/>
          <p:nvPr/>
        </p:nvCxnSpPr>
        <p:spPr>
          <a:xfrm flipH="1">
            <a:off x="10281920" y="2705398"/>
            <a:ext cx="21972" cy="29056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0306209" y="2589002"/>
            <a:ext cx="923330" cy="307417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Коммунистический проспект</a:t>
            </a: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11391180" y="2695316"/>
            <a:ext cx="21972" cy="29056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271605" y="5459156"/>
            <a:ext cx="11760451" cy="1183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70000"/>
              </a:lnSpc>
            </a:pPr>
            <a:r>
              <a:rPr lang="ru-RU" sz="2000" dirty="0">
                <a:solidFill>
                  <a:srgbClr val="002060"/>
                </a:solidFill>
              </a:rPr>
              <a:t>Чтобы узнать, в чем причина таких </a:t>
            </a:r>
            <a:r>
              <a:rPr lang="ru-RU" sz="2000" dirty="0" smtClean="0">
                <a:solidFill>
                  <a:srgbClr val="002060"/>
                </a:solidFill>
              </a:rPr>
              <a:t>чудес, мы </a:t>
            </a:r>
            <a:r>
              <a:rPr lang="ru-RU" sz="2000" dirty="0">
                <a:solidFill>
                  <a:srgbClr val="002060"/>
                </a:solidFill>
              </a:rPr>
              <a:t>решили провести еще один эксперимент и </a:t>
            </a:r>
            <a:r>
              <a:rPr lang="ru-RU" sz="2000" dirty="0" smtClean="0">
                <a:solidFill>
                  <a:srgbClr val="002060"/>
                </a:solidFill>
              </a:rPr>
              <a:t>посмотреть </a:t>
            </a:r>
            <a:r>
              <a:rPr lang="ru-RU" sz="2000" dirty="0">
                <a:solidFill>
                  <a:srgbClr val="002060"/>
                </a:solidFill>
              </a:rPr>
              <a:t>сколько времени подоконники освещаются солнцем</a:t>
            </a:r>
            <a:r>
              <a:rPr lang="ru-RU" sz="2000" dirty="0" smtClean="0">
                <a:solidFill>
                  <a:srgbClr val="002060"/>
                </a:solidFill>
              </a:rPr>
              <a:t>. На </a:t>
            </a:r>
            <a:r>
              <a:rPr lang="ru-RU" sz="2000" dirty="0">
                <a:solidFill>
                  <a:srgbClr val="002060"/>
                </a:solidFill>
              </a:rPr>
              <a:t>первое окно солнечный свет не попадает</a:t>
            </a:r>
            <a:r>
              <a:rPr lang="ru-RU" sz="2000" dirty="0" smtClean="0">
                <a:solidFill>
                  <a:srgbClr val="002060"/>
                </a:solidFill>
              </a:rPr>
              <a:t>. На </a:t>
            </a:r>
            <a:r>
              <a:rPr lang="ru-RU" sz="2000" dirty="0">
                <a:solidFill>
                  <a:srgbClr val="002060"/>
                </a:solidFill>
              </a:rPr>
              <a:t>второе только с утра до обеда </a:t>
            </a:r>
            <a:r>
              <a:rPr lang="ru-RU" sz="2000" dirty="0" smtClean="0">
                <a:solidFill>
                  <a:srgbClr val="002060"/>
                </a:solidFill>
              </a:rPr>
              <a:t>(</a:t>
            </a:r>
            <a:r>
              <a:rPr lang="ru-RU" sz="2000" dirty="0">
                <a:solidFill>
                  <a:srgbClr val="002060"/>
                </a:solidFill>
              </a:rPr>
              <a:t>в январе с 10 часов до 12</a:t>
            </a:r>
            <a:r>
              <a:rPr lang="ru-RU" sz="2000" dirty="0" smtClean="0">
                <a:solidFill>
                  <a:srgbClr val="002060"/>
                </a:solidFill>
              </a:rPr>
              <a:t>). Третье </a:t>
            </a:r>
            <a:r>
              <a:rPr lang="ru-RU" sz="2000" dirty="0">
                <a:solidFill>
                  <a:srgbClr val="002060"/>
                </a:solidFill>
              </a:rPr>
              <a:t>окно освещается светом большую часть дня</a:t>
            </a:r>
            <a:r>
              <a:rPr lang="ru-RU" sz="2000" dirty="0" smtClean="0">
                <a:solidFill>
                  <a:srgbClr val="002060"/>
                </a:solidFill>
              </a:rPr>
              <a:t>.  Поскольку </a:t>
            </a:r>
            <a:r>
              <a:rPr lang="ru-RU" sz="2000" dirty="0">
                <a:solidFill>
                  <a:srgbClr val="002060"/>
                </a:solidFill>
              </a:rPr>
              <a:t>мы живем на </a:t>
            </a:r>
            <a:r>
              <a:rPr lang="ru-RU" sz="2000" dirty="0" smtClean="0">
                <a:solidFill>
                  <a:srgbClr val="002060"/>
                </a:solidFill>
              </a:rPr>
              <a:t>Коммунистическом проспекте</a:t>
            </a:r>
            <a:r>
              <a:rPr lang="ru-RU" sz="2000" dirty="0">
                <a:solidFill>
                  <a:srgbClr val="002060"/>
                </a:solidFill>
              </a:rPr>
              <a:t>, я могу точно сказать, что окна выходят на Север, Восток и Юг</a:t>
            </a:r>
            <a:r>
              <a:rPr lang="ru-RU" sz="2000" dirty="0" smtClean="0">
                <a:solidFill>
                  <a:srgbClr val="002060"/>
                </a:solidFill>
              </a:rPr>
              <a:t>. Я </a:t>
            </a:r>
            <a:r>
              <a:rPr lang="ru-RU" sz="2000" dirty="0">
                <a:solidFill>
                  <a:srgbClr val="002060"/>
                </a:solidFill>
              </a:rPr>
              <a:t>проверила компасом стороны света, примерно так и </a:t>
            </a:r>
            <a:r>
              <a:rPr lang="ru-RU" sz="2000" dirty="0" smtClean="0">
                <a:solidFill>
                  <a:srgbClr val="002060"/>
                </a:solidFill>
              </a:rPr>
              <a:t>получилось.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63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00039 2.96296E-6 L -0.11705 0.06875 C -0.14114 0.08449 -0.1776 0.09328 -0.21575 0.09328 C -0.25924 0.09328 -0.29427 0.08449 -0.31823 0.06875 L -0.43437 2.96296E-6 " pathEditMode="relative" rAng="0" ptsTypes="AAAAA">
                                      <p:cBhvr>
                                        <p:cTn id="6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93" y="465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03969" y="164538"/>
            <a:ext cx="6476665" cy="60228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+mn-lt"/>
              </a:rPr>
              <a:t>Результаты эксперимента</a:t>
            </a:r>
            <a:endParaRPr lang="ru-RU" sz="40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19" b="6546"/>
          <a:stretch/>
        </p:blipFill>
        <p:spPr>
          <a:xfrm>
            <a:off x="10301850" y="4167860"/>
            <a:ext cx="1737941" cy="175869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10602" r="9550" b="13595"/>
          <a:stretch/>
        </p:blipFill>
        <p:spPr>
          <a:xfrm>
            <a:off x="10513713" y="192779"/>
            <a:ext cx="1423762" cy="16494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9" t="15556" r="18395" b="18370"/>
          <a:stretch/>
        </p:blipFill>
        <p:spPr>
          <a:xfrm>
            <a:off x="10899463" y="2251918"/>
            <a:ext cx="1038012" cy="1695800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69"/>
          <a:stretch/>
        </p:blipFill>
        <p:spPr>
          <a:xfrm>
            <a:off x="8236819" y="2251918"/>
            <a:ext cx="1949932" cy="1261088"/>
          </a:xfrm>
          <a:prstGeom prst="rect">
            <a:avLst/>
          </a:prstGeom>
        </p:spPr>
      </p:pic>
      <p:sp>
        <p:nvSpPr>
          <p:cNvPr id="18" name="Стрелка вправо 17"/>
          <p:cNvSpPr/>
          <p:nvPr/>
        </p:nvSpPr>
        <p:spPr>
          <a:xfrm rot="19459873" flipV="1">
            <a:off x="7941385" y="1333643"/>
            <a:ext cx="2627735" cy="16791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flipV="1">
            <a:off x="8236818" y="4821470"/>
            <a:ext cx="2065032" cy="176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flipV="1">
            <a:off x="8236818" y="3566042"/>
            <a:ext cx="2551383" cy="167041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3" t="5591" r="8017" b="8712"/>
          <a:stretch/>
        </p:blipFill>
        <p:spPr>
          <a:xfrm>
            <a:off x="106589" y="936353"/>
            <a:ext cx="8130229" cy="579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13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ecobizcenter.ru/sites/default/files/themepic/backgrou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469" y="202163"/>
            <a:ext cx="7506077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Выводы: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7358" y="1640848"/>
            <a:ext cx="10515600" cy="4351338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Рост растения зависит от солнечного света</a:t>
            </a:r>
          </a:p>
          <a:p>
            <a:pPr marL="514350" indent="-514350" algn="just">
              <a:buAutoNum type="arabicPeriod"/>
            </a:pPr>
            <a:endParaRPr lang="ru-RU" sz="1400" dirty="0" smtClean="0">
              <a:solidFill>
                <a:srgbClr val="002060"/>
              </a:solidFill>
            </a:endParaRP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Цветы, которым достается больше солнца                                  растут быстрее, становятся ярче и крепче </a:t>
            </a:r>
          </a:p>
          <a:p>
            <a:pPr marL="514350" indent="-514350">
              <a:buFont typeface="+mj-lt"/>
              <a:buAutoNum type="arabicPeriod"/>
            </a:pPr>
            <a:endParaRPr lang="ru-RU" sz="1400" dirty="0" smtClean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Для растений на «северном» окне                                             нужно сделать дополнительное освещение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12462" y="1629677"/>
            <a:ext cx="4318222" cy="3238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9837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ecobizcenter.ru/sites/default/files/themepic/backgrou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5372" y="483330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СПАСИБО ЗА ВНИМАНИЕ!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97" y="1729213"/>
            <a:ext cx="6855641" cy="471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4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ecobizcenter.ru/sites/default/files/themepic/backgrou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57213" y="198438"/>
            <a:ext cx="11634787" cy="2854251"/>
          </a:xfrm>
        </p:spPr>
        <p:txBody>
          <a:bodyPr anchor="t">
            <a:normAutofit fontScale="90000"/>
          </a:bodyPr>
          <a:lstStyle/>
          <a:p>
            <a:pPr>
              <a:lnSpc>
                <a:spcPct val="114000"/>
              </a:lnSpc>
            </a:pPr>
            <a:r>
              <a:rPr lang="ru-RU" sz="2700" b="1" dirty="0" smtClean="0">
                <a:solidFill>
                  <a:srgbClr val="002060"/>
                </a:solidFill>
                <a:latin typeface="+mn-lt"/>
              </a:rPr>
              <a:t>Вид проекта: </a:t>
            </a:r>
            <a:r>
              <a:rPr lang="ru-RU" sz="2700" dirty="0" smtClean="0">
                <a:solidFill>
                  <a:srgbClr val="002060"/>
                </a:solidFill>
                <a:latin typeface="+mn-lt"/>
              </a:rPr>
              <a:t>долгосрочный, познавательно-исследовательский</a:t>
            </a:r>
            <a:br>
              <a:rPr lang="ru-RU" sz="2700" dirty="0" smtClean="0">
                <a:solidFill>
                  <a:srgbClr val="002060"/>
                </a:solidFill>
                <a:latin typeface="+mn-lt"/>
              </a:rPr>
            </a:br>
            <a:r>
              <a:rPr lang="ru-RU" sz="2700" b="1" dirty="0" smtClean="0">
                <a:solidFill>
                  <a:srgbClr val="002060"/>
                </a:solidFill>
                <a:latin typeface="+mn-lt"/>
              </a:rPr>
              <a:t>Срок реализации проекта: </a:t>
            </a:r>
            <a:r>
              <a:rPr lang="ru-RU" sz="2700" dirty="0" smtClean="0">
                <a:solidFill>
                  <a:srgbClr val="002060"/>
                </a:solidFill>
                <a:latin typeface="+mn-lt"/>
              </a:rPr>
              <a:t>октябрь – февраль </a:t>
            </a:r>
            <a:br>
              <a:rPr lang="ru-RU" sz="2700" dirty="0" smtClean="0">
                <a:solidFill>
                  <a:srgbClr val="002060"/>
                </a:solidFill>
                <a:latin typeface="+mn-lt"/>
              </a:rPr>
            </a:br>
            <a:r>
              <a:rPr lang="ru-RU" sz="2700" b="1" dirty="0" smtClean="0">
                <a:solidFill>
                  <a:srgbClr val="002060"/>
                </a:solidFill>
                <a:latin typeface="+mn-lt"/>
              </a:rPr>
              <a:t>Проблема: </a:t>
            </a:r>
            <a:r>
              <a:rPr lang="ru-RU" sz="2700" dirty="0" smtClean="0">
                <a:solidFill>
                  <a:srgbClr val="002060"/>
                </a:solidFill>
                <a:latin typeface="+mn-lt"/>
              </a:rPr>
              <a:t>некоторые растения плохо растут дома на одном из окон</a:t>
            </a:r>
            <a:br>
              <a:rPr lang="ru-RU" sz="2700" dirty="0" smtClean="0">
                <a:solidFill>
                  <a:srgbClr val="002060"/>
                </a:solidFill>
                <a:latin typeface="+mn-lt"/>
              </a:rPr>
            </a:br>
            <a:r>
              <a:rPr lang="ru-RU" sz="2700" b="1" dirty="0" smtClean="0">
                <a:solidFill>
                  <a:srgbClr val="002060"/>
                </a:solidFill>
                <a:latin typeface="+mn-lt"/>
              </a:rPr>
              <a:t>Гипотеза:</a:t>
            </a:r>
            <a:r>
              <a:rPr lang="ru-RU" sz="2700" dirty="0" smtClean="0">
                <a:solidFill>
                  <a:srgbClr val="002060"/>
                </a:solidFill>
                <a:latin typeface="+mn-lt"/>
              </a:rPr>
              <a:t> рост растений зависит от солнечного света</a:t>
            </a:r>
            <a:br>
              <a:rPr lang="ru-RU" sz="2700" dirty="0" smtClean="0">
                <a:solidFill>
                  <a:srgbClr val="002060"/>
                </a:solidFill>
                <a:latin typeface="+mn-lt"/>
              </a:rPr>
            </a:br>
            <a:r>
              <a:rPr lang="ru-RU" sz="2700" b="1" dirty="0" smtClean="0">
                <a:solidFill>
                  <a:srgbClr val="002060"/>
                </a:solidFill>
                <a:latin typeface="+mn-lt"/>
              </a:rPr>
              <a:t>Цель:</a:t>
            </a:r>
            <a:r>
              <a:rPr lang="ru-RU" sz="2700" dirty="0" smtClean="0">
                <a:solidFill>
                  <a:srgbClr val="002060"/>
                </a:solidFill>
                <a:latin typeface="+mn-lt"/>
              </a:rPr>
              <a:t> через опытно - экспериментальную деятельность установить, как влияет солнечный свет на рост и развитие комнатных растений</a:t>
            </a: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endParaRPr lang="ru-RU" sz="2400" i="1" u="sng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424" y="2792161"/>
            <a:ext cx="113432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Задачи: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i="1" u="sng" dirty="0" smtClean="0">
                <a:solidFill>
                  <a:srgbClr val="002060"/>
                </a:solidFill>
              </a:rPr>
              <a:t>Для педагога:</a:t>
            </a:r>
            <a:br>
              <a:rPr lang="ru-RU" sz="2400" i="1" u="sng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1. Заинтересовать детей и родителей поисковой деятельностью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2. Способствовать развитию любознательности ребенка, способности самостоятельно решать экологические задачи</a:t>
            </a:r>
          </a:p>
          <a:p>
            <a:r>
              <a:rPr lang="ru-RU" sz="2400" i="1" u="sng" dirty="0" smtClean="0">
                <a:solidFill>
                  <a:srgbClr val="002060"/>
                </a:solidFill>
              </a:rPr>
              <a:t>Для родителей: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1. Создать необходимые условия для исследовательской деятельности ребенка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2. Вызывать желание применять трудовые навыки и умения по уходу за комнатными растениями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3. Помочь обобщить полу</a:t>
            </a:r>
            <a:r>
              <a:rPr lang="ru-RU" sz="2200" dirty="0" smtClean="0">
                <a:solidFill>
                  <a:srgbClr val="002060"/>
                </a:solidFill>
              </a:rPr>
              <a:t>ченные знания и умения в презентации проекта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8732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5073" y="281911"/>
            <a:ext cx="11343992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Задачи:</a:t>
            </a:r>
          </a:p>
          <a:p>
            <a:pPr algn="just"/>
            <a:r>
              <a:rPr lang="ru-RU" sz="2400" i="1" u="sng" dirty="0" smtClean="0">
                <a:solidFill>
                  <a:srgbClr val="002060"/>
                </a:solidFill>
              </a:rPr>
              <a:t>Для ребенка</a:t>
            </a:r>
            <a:r>
              <a:rPr lang="ru-RU" sz="2400" i="1" dirty="0" smtClean="0">
                <a:solidFill>
                  <a:srgbClr val="002060"/>
                </a:solidFill>
              </a:rPr>
              <a:t>:</a:t>
            </a:r>
          </a:p>
          <a:p>
            <a:pPr marL="457200" indent="-457200" algn="just">
              <a:buAutoNum type="arabicPeriod"/>
            </a:pPr>
            <a:r>
              <a:rPr lang="ru-RU" sz="2300" dirty="0" smtClean="0">
                <a:solidFill>
                  <a:srgbClr val="002060"/>
                </a:solidFill>
              </a:rPr>
              <a:t>Учиться добывать информацию из различных источников (специальная литература, интернет, беседы со взрослыми и сверстниками). Узнать, почему у растения Колеус листья окрашены красным и зеленым цветом, как зависит окраска листьев Колеуса от интенсивности солнечного света? </a:t>
            </a:r>
          </a:p>
          <a:p>
            <a:pPr marL="457200" indent="-457200" algn="just">
              <a:buAutoNum type="arabicPeriod"/>
            </a:pPr>
            <a:endParaRPr lang="ru-RU" sz="800" dirty="0" smtClean="0">
              <a:solidFill>
                <a:srgbClr val="002060"/>
              </a:solidFill>
            </a:endParaRPr>
          </a:p>
          <a:p>
            <a:pPr marL="457200" indent="-457200" algn="just">
              <a:buAutoNum type="arabicPeriod"/>
            </a:pPr>
            <a:r>
              <a:rPr lang="ru-RU" sz="2200" dirty="0" smtClean="0">
                <a:solidFill>
                  <a:srgbClr val="002060"/>
                </a:solidFill>
              </a:rPr>
              <a:t>Посадить три одинаковых отростка Колеуса и поставить на подоконники с разной освещенностью солнца</a:t>
            </a:r>
          </a:p>
          <a:p>
            <a:pPr marL="457200" indent="-457200" algn="just">
              <a:buAutoNum type="arabicPeriod"/>
            </a:pPr>
            <a:endParaRPr lang="ru-RU" sz="800" dirty="0" smtClean="0">
              <a:solidFill>
                <a:srgbClr val="002060"/>
              </a:solidFill>
            </a:endParaRPr>
          </a:p>
          <a:p>
            <a:pPr marL="457200" indent="-457200" algn="just">
              <a:buAutoNum type="arabicPeriod"/>
            </a:pPr>
            <a:r>
              <a:rPr lang="ru-RU" sz="2300" dirty="0" smtClean="0">
                <a:solidFill>
                  <a:srgbClr val="002060"/>
                </a:solidFill>
              </a:rPr>
              <a:t>Овладеть практическими умениями и способами ухода за комнатными растениями</a:t>
            </a:r>
          </a:p>
          <a:p>
            <a:pPr marL="457200" indent="-457200" algn="just">
              <a:buAutoNum type="arabicPeriod"/>
            </a:pPr>
            <a:endParaRPr lang="ru-RU" sz="1200" dirty="0" smtClean="0">
              <a:solidFill>
                <a:srgbClr val="002060"/>
              </a:solidFill>
            </a:endParaRPr>
          </a:p>
          <a:p>
            <a:pPr marL="457200" indent="-457200" algn="just">
              <a:buAutoNum type="arabicPeriod"/>
            </a:pPr>
            <a:r>
              <a:rPr lang="ru-RU" sz="2300" dirty="0" smtClean="0">
                <a:solidFill>
                  <a:srgbClr val="002060"/>
                </a:solidFill>
              </a:rPr>
              <a:t>В ходе лабораторного эксперимента наблюдать за растениями, узнать, в чем причины разного роста Колеуса</a:t>
            </a:r>
          </a:p>
          <a:p>
            <a:pPr marL="457200" indent="-457200" algn="just">
              <a:buAutoNum type="arabicPeriod"/>
            </a:pPr>
            <a:endParaRPr lang="ru-RU" sz="800" dirty="0" smtClean="0">
              <a:solidFill>
                <a:srgbClr val="002060"/>
              </a:solidFill>
            </a:endParaRPr>
          </a:p>
          <a:p>
            <a:pPr marL="457200" indent="-457200" algn="just">
              <a:buAutoNum type="arabicPeriod"/>
            </a:pPr>
            <a:r>
              <a:rPr lang="ru-RU" sz="2300" dirty="0" smtClean="0">
                <a:solidFill>
                  <a:srgbClr val="002060"/>
                </a:solidFill>
              </a:rPr>
              <a:t>Учиться анализировать, делать выводы по результатам наблюдений, самостоятельно принимать решения. Предложить свой «рецепт» для лучшего роста растений на окнах</a:t>
            </a:r>
          </a:p>
          <a:p>
            <a:pPr marL="457200" indent="-457200" algn="just">
              <a:buAutoNum type="arabicPeriod"/>
            </a:pPr>
            <a:endParaRPr lang="ru-RU" sz="800" dirty="0" smtClean="0">
              <a:solidFill>
                <a:srgbClr val="002060"/>
              </a:solidFill>
            </a:endParaRPr>
          </a:p>
          <a:p>
            <a:pPr marL="457200" indent="-457200" algn="just">
              <a:buAutoNum type="arabicPeriod"/>
            </a:pPr>
            <a:r>
              <a:rPr lang="ru-RU" sz="2300" dirty="0" smtClean="0">
                <a:solidFill>
                  <a:srgbClr val="002060"/>
                </a:solidFill>
              </a:rPr>
              <a:t>Учиться презентовать результат своей деятельности</a:t>
            </a:r>
            <a:endParaRPr lang="ru-RU" sz="23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9168" y="144854"/>
            <a:ext cx="7586804" cy="71299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План реализации проекта:</a:t>
            </a:r>
            <a:endParaRPr lang="ru-RU" sz="40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45139" y="866792"/>
          <a:ext cx="11704320" cy="547968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47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38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230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738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/>
                        </a:rPr>
                        <a:t>Подготовительный этап</a:t>
                      </a:r>
                      <a:endParaRPr lang="ru-RU" sz="2400" dirty="0" smtClean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/>
                        </a:rPr>
                        <a:t>Практический этап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/>
                        </a:rPr>
                        <a:t>Заключительный этап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819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ru-RU" sz="1900" dirty="0" smtClean="0">
                          <a:solidFill>
                            <a:srgbClr val="002060"/>
                          </a:solidFill>
                        </a:rPr>
                        <a:t>Изучение и анализ источников информации</a:t>
                      </a:r>
                    </a:p>
                    <a:p>
                      <a:endParaRPr lang="ru-RU" sz="19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Лабораторный эксперимент:</a:t>
                      </a:r>
                      <a:endParaRPr lang="ru-RU" sz="1900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ru-RU" sz="1900" dirty="0" smtClean="0">
                          <a:solidFill>
                            <a:srgbClr val="002060"/>
                          </a:solidFill>
                        </a:rPr>
                        <a:t>укоренение черенков, посадка растений в одинаковые горшки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endParaRPr lang="ru-RU" sz="1000" dirty="0"/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900" dirty="0" smtClean="0">
                          <a:solidFill>
                            <a:srgbClr val="002060"/>
                          </a:solidFill>
                        </a:rPr>
                        <a:t>расположение горшков с цветами на трех подоконниках в квартире, с разным солнечным освещением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ru-RU" sz="1000" dirty="0"/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900" dirty="0" smtClean="0">
                          <a:solidFill>
                            <a:srgbClr val="002060"/>
                          </a:solidFill>
                        </a:rPr>
                        <a:t>уход, наблюдение за растениями, зарисовки, фотосъемка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ru-RU" sz="1000" dirty="0"/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900" dirty="0" smtClean="0">
                          <a:solidFill>
                            <a:srgbClr val="002060"/>
                          </a:solidFill>
                        </a:rPr>
                        <a:t>совместный анализ результатов, выводы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900" dirty="0" smtClean="0">
                          <a:solidFill>
                            <a:srgbClr val="002060"/>
                          </a:solidFill>
                        </a:rPr>
                        <a:t>Обобщение результатов. Подготовка презентации проекта</a:t>
                      </a:r>
                      <a:endParaRPr lang="ru-RU" sz="1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81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900" dirty="0" smtClean="0">
                          <a:solidFill>
                            <a:srgbClr val="002060"/>
                          </a:solidFill>
                        </a:rPr>
                        <a:t>Совместное планирование деятельности в рамках проекта</a:t>
                      </a:r>
                    </a:p>
                    <a:p>
                      <a:endParaRPr lang="ru-RU" sz="1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ru-RU" sz="1900" dirty="0" smtClean="0">
                          <a:solidFill>
                            <a:srgbClr val="002060"/>
                          </a:solidFill>
                        </a:rPr>
                        <a:t>Участие в городском фестивале познавательно-исследовательских проектов </a:t>
                      </a:r>
                      <a:r>
                        <a:rPr lang="ru-RU" sz="19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«Лаборатория чудес»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7799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900" dirty="0" smtClean="0">
                          <a:solidFill>
                            <a:srgbClr val="002060"/>
                          </a:solidFill>
                        </a:rPr>
                        <a:t>Подбор материалов и оборудования для работы над проектом</a:t>
                      </a:r>
                      <a:endParaRPr lang="ru-RU" sz="1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900" dirty="0" smtClean="0">
                          <a:solidFill>
                            <a:srgbClr val="002060"/>
                          </a:solidFill>
                        </a:rPr>
                        <a:t>Участие в научно – практической конференции детского сада </a:t>
                      </a:r>
                      <a:r>
                        <a:rPr lang="ru-RU" sz="19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«Хочу все знать»</a:t>
                      </a:r>
                      <a:endParaRPr lang="ru-RU" sz="19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8152">
                <a:tc vMerge="1">
                  <a:txBody>
                    <a:bodyPr/>
                    <a:lstStyle/>
                    <a:p>
                      <a:endParaRPr lang="ru-RU" sz="1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900" dirty="0" smtClean="0">
                          <a:solidFill>
                            <a:srgbClr val="002060"/>
                          </a:solidFill>
                        </a:rPr>
                        <a:t>Оценка проведенной проектной деятельности, удовлетворенность результатом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ru-RU" sz="1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110" y="4681385"/>
            <a:ext cx="2099432" cy="1574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://ecobizcenter.ru/sites/default/files/themepic/backgrou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82" y="-56416"/>
            <a:ext cx="12192000" cy="6858000"/>
          </a:xfrm>
          <a:prstGeom prst="rect">
            <a:avLst/>
          </a:prstGeom>
          <a:noFill/>
        </p:spPr>
      </p:pic>
      <p:sp>
        <p:nvSpPr>
          <p:cNvPr id="20" name="Стрелка вправо 19"/>
          <p:cNvSpPr/>
          <p:nvPr/>
        </p:nvSpPr>
        <p:spPr>
          <a:xfrm>
            <a:off x="5278311" y="3759958"/>
            <a:ext cx="4039565" cy="101651"/>
          </a:xfrm>
          <a:prstGeom prst="right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3999052" y="5467398"/>
            <a:ext cx="4670386" cy="91176"/>
          </a:xfrm>
          <a:prstGeom prst="right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3984584" y="614385"/>
            <a:ext cx="4699322" cy="95753"/>
          </a:xfrm>
          <a:prstGeom prst="right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327" y="65701"/>
            <a:ext cx="5089412" cy="526115"/>
          </a:xfrm>
        </p:spPr>
        <p:txBody>
          <a:bodyPr>
            <a:noAutofit/>
          </a:bodyPr>
          <a:lstStyle/>
          <a:p>
            <a:pPr algn="ctr"/>
            <a:r>
              <a:rPr lang="ru-RU" sz="3800" b="1" dirty="0" smtClean="0">
                <a:solidFill>
                  <a:srgbClr val="002060"/>
                </a:solidFill>
                <a:latin typeface="+mn-lt"/>
              </a:rPr>
              <a:t>Цветы у нас в доме</a:t>
            </a:r>
            <a:endParaRPr lang="ru-RU" sz="3800" b="1" dirty="0">
              <a:solidFill>
                <a:srgbClr val="002060"/>
              </a:solidFill>
              <a:latin typeface="+mn-lt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1262379" y="636954"/>
            <a:ext cx="4051139" cy="4958698"/>
            <a:chOff x="1238491" y="1246910"/>
            <a:chExt cx="4051139" cy="495869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238491" y="1342663"/>
              <a:ext cx="3946967" cy="475719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" name="Прямая соединительная линия 6"/>
            <p:cNvCxnSpPr>
              <a:stCxn id="4" idx="1"/>
              <a:endCxn id="4" idx="3"/>
            </p:cNvCxnSpPr>
            <p:nvPr/>
          </p:nvCxnSpPr>
          <p:spPr>
            <a:xfrm>
              <a:off x="1238491" y="3721261"/>
              <a:ext cx="394696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Прямоугольник 7"/>
            <p:cNvSpPr/>
            <p:nvPr/>
          </p:nvSpPr>
          <p:spPr>
            <a:xfrm>
              <a:off x="2395959" y="1246910"/>
              <a:ext cx="1574157" cy="211500"/>
            </a:xfrm>
            <a:prstGeom prst="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424895" y="5994108"/>
              <a:ext cx="1574157" cy="211500"/>
            </a:xfrm>
            <a:prstGeom prst="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104435" y="2037938"/>
              <a:ext cx="185195" cy="1168250"/>
            </a:xfrm>
            <a:prstGeom prst="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104435" y="4352081"/>
              <a:ext cx="185195" cy="1232705"/>
            </a:xfrm>
            <a:prstGeom prst="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1238491" y="2696901"/>
              <a:ext cx="208344" cy="65975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1238491" y="4123745"/>
              <a:ext cx="208344" cy="69132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9" b="10546"/>
          <a:stretch/>
        </p:blipFill>
        <p:spPr>
          <a:xfrm>
            <a:off x="8683906" y="4692800"/>
            <a:ext cx="2446116" cy="12721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906" y="106422"/>
            <a:ext cx="2446116" cy="18345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876" y="2047527"/>
            <a:ext cx="1811829" cy="241577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902654" y="323734"/>
            <a:ext cx="535723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  <a:endParaRPr lang="ru-RU" sz="5400" b="1" cap="none" spc="0" dirty="0">
              <a:ln w="95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942883" y="3367954"/>
            <a:ext cx="535723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endParaRPr lang="ru-RU" sz="5400" b="1" cap="none" spc="0" dirty="0">
              <a:ln w="95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951935" y="5039142"/>
            <a:ext cx="535723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</a:t>
            </a:r>
            <a:endParaRPr lang="ru-RU" sz="5400" b="1" cap="none" spc="0" dirty="0">
              <a:ln w="95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89709" y="5950979"/>
            <a:ext cx="11633200" cy="752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ru-RU" sz="2000" dirty="0">
                <a:solidFill>
                  <a:srgbClr val="002060"/>
                </a:solidFill>
              </a:rPr>
              <a:t>У нас дома много разных комнатных растений, в основном они стоят на окнах.</a:t>
            </a:r>
          </a:p>
          <a:p>
            <a:pPr>
              <a:lnSpc>
                <a:spcPct val="70000"/>
              </a:lnSpc>
            </a:pPr>
            <a:r>
              <a:rPr lang="ru-RU" sz="2000" dirty="0" smtClean="0">
                <a:solidFill>
                  <a:srgbClr val="002060"/>
                </a:solidFill>
              </a:rPr>
              <a:t>Окна </a:t>
            </a:r>
            <a:r>
              <a:rPr lang="ru-RU" sz="2000" dirty="0">
                <a:solidFill>
                  <a:srgbClr val="002060"/>
                </a:solidFill>
              </a:rPr>
              <a:t>в нашей квартире выходят на 3 стороны</a:t>
            </a:r>
            <a:r>
              <a:rPr lang="ru-RU" sz="2000" dirty="0" smtClean="0">
                <a:solidFill>
                  <a:srgbClr val="002060"/>
                </a:solidFill>
              </a:rPr>
              <a:t>. На </a:t>
            </a:r>
            <a:r>
              <a:rPr lang="ru-RU" sz="2000" dirty="0">
                <a:solidFill>
                  <a:srgbClr val="002060"/>
                </a:solidFill>
              </a:rPr>
              <a:t>каждом окне стоят разные растения, летом мама убирает растения с одного из окон, </a:t>
            </a:r>
            <a:r>
              <a:rPr lang="ru-RU" sz="2000" dirty="0" smtClean="0">
                <a:solidFill>
                  <a:srgbClr val="002060"/>
                </a:solidFill>
              </a:rPr>
              <a:t>говорит: «горят». Осенью </a:t>
            </a:r>
            <a:r>
              <a:rPr lang="ru-RU" sz="2000" dirty="0">
                <a:solidFill>
                  <a:srgbClr val="002060"/>
                </a:solidFill>
              </a:rPr>
              <a:t>и зимой растения стоят на всех </a:t>
            </a:r>
            <a:r>
              <a:rPr lang="ru-RU" sz="2000" dirty="0" smtClean="0">
                <a:solidFill>
                  <a:srgbClr val="002060"/>
                </a:solidFill>
              </a:rPr>
              <a:t>окнах.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59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252" y="307409"/>
            <a:ext cx="9012875" cy="1294696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1" u="sng" dirty="0">
                <a:solidFill>
                  <a:srgbClr val="002060"/>
                </a:solidFill>
                <a:cs typeface="Times New Roman" panose="02020603050405020304" pitchFamily="18" charset="0"/>
              </a:rPr>
              <a:t>Колеус (</a:t>
            </a:r>
            <a:r>
              <a:rPr lang="ru-RU" sz="2400" u="sng" dirty="0">
                <a:solidFill>
                  <a:srgbClr val="002060"/>
                </a:solidFill>
                <a:cs typeface="Times New Roman" panose="02020603050405020304" pitchFamily="18" charset="0"/>
              </a:rPr>
              <a:t>лат. </a:t>
            </a:r>
            <a:r>
              <a:rPr lang="ru-RU" sz="2400" b="1" u="sng" dirty="0" err="1">
                <a:solidFill>
                  <a:srgbClr val="002060"/>
                </a:solidFill>
                <a:cs typeface="Times New Roman" panose="02020603050405020304" pitchFamily="18" charset="0"/>
              </a:rPr>
              <a:t>Coleus</a:t>
            </a:r>
            <a:r>
              <a:rPr lang="ru-RU" sz="2400" b="1" u="sng" dirty="0">
                <a:solidFill>
                  <a:srgbClr val="002060"/>
                </a:solidFill>
                <a:cs typeface="Times New Roman" panose="02020603050405020304" pitchFamily="18" charset="0"/>
              </a:rPr>
              <a:t>)</a:t>
            </a:r>
            <a:r>
              <a:rPr lang="ru-RU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 − кустарниковое декоративно-лиственное растение, семейства </a:t>
            </a: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губоцветные (</a:t>
            </a:r>
            <a:r>
              <a:rPr lang="ru-RU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Lamiaceae</a:t>
            </a:r>
            <a:r>
              <a:rPr lang="ru-RU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)</a:t>
            </a:r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Родина </a:t>
            </a: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колеуса </a:t>
            </a:r>
            <a:r>
              <a:rPr lang="ru-RU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— тропическая Африка и </a:t>
            </a:r>
            <a:r>
              <a:rPr lang="ru-RU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Азия</a:t>
            </a:r>
            <a:endParaRPr lang="ru-RU" sz="24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9" t="11982" r="14101" b="2561"/>
          <a:stretch/>
        </p:blipFill>
        <p:spPr>
          <a:xfrm>
            <a:off x="565455" y="3470714"/>
            <a:ext cx="1904311" cy="1838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4" t="7058" r="10784" b="-1177"/>
          <a:stretch/>
        </p:blipFill>
        <p:spPr>
          <a:xfrm>
            <a:off x="7423897" y="3124683"/>
            <a:ext cx="2068867" cy="1838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5" t="1961" r="22549" b="5883"/>
          <a:stretch/>
        </p:blipFill>
        <p:spPr>
          <a:xfrm>
            <a:off x="619776" y="1545910"/>
            <a:ext cx="1627704" cy="1838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10284" y="3011559"/>
            <a:ext cx="2581422" cy="1936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908" y="1697038"/>
            <a:ext cx="4578187" cy="3433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135" y="1086415"/>
            <a:ext cx="1853796" cy="1390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507" y="1134546"/>
            <a:ext cx="1764255" cy="1323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82409" y="5715090"/>
            <a:ext cx="11609295" cy="9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70000"/>
              </a:lnSpc>
            </a:pPr>
            <a:r>
              <a:rPr lang="ru-RU" sz="2000" dirty="0" smtClean="0">
                <a:solidFill>
                  <a:srgbClr val="002060"/>
                </a:solidFill>
              </a:rPr>
              <a:t>Каждой весной мама </a:t>
            </a:r>
            <a:r>
              <a:rPr lang="ru-RU" sz="2000" dirty="0">
                <a:solidFill>
                  <a:srgbClr val="002060"/>
                </a:solidFill>
              </a:rPr>
              <a:t>сажает колеусы, говорит, что летом они растут лучше всего. Хотя зимой они у нас тоже растут</a:t>
            </a:r>
            <a:r>
              <a:rPr lang="ru-RU" sz="2000" dirty="0" smtClean="0">
                <a:solidFill>
                  <a:srgbClr val="002060"/>
                </a:solidFill>
              </a:rPr>
              <a:t>. Колеус </a:t>
            </a:r>
            <a:r>
              <a:rPr lang="ru-RU" sz="2000" dirty="0">
                <a:solidFill>
                  <a:srgbClr val="002060"/>
                </a:solidFill>
              </a:rPr>
              <a:t>– это растение с разноцветными листьями, похожими на крапиву, поэтому в народе его называют «декоративной крапивой</a:t>
            </a:r>
            <a:r>
              <a:rPr lang="ru-RU" sz="2000" dirty="0" smtClean="0">
                <a:solidFill>
                  <a:srgbClr val="002060"/>
                </a:solidFill>
              </a:rPr>
              <a:t>». Колеус </a:t>
            </a:r>
            <a:r>
              <a:rPr lang="ru-RU" sz="2000" dirty="0">
                <a:solidFill>
                  <a:srgbClr val="002060"/>
                </a:solidFill>
              </a:rPr>
              <a:t>очень любит солнечный свет и тепло и в начале лета становится большим с яркими </a:t>
            </a:r>
            <a:r>
              <a:rPr lang="ru-RU" sz="2000" dirty="0" smtClean="0">
                <a:solidFill>
                  <a:srgbClr val="002060"/>
                </a:solidFill>
              </a:rPr>
              <a:t>листьями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74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040" y="238378"/>
            <a:ext cx="10515600" cy="76919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+mn-lt"/>
              </a:rPr>
              <a:t>Окраска листьев и солнечный свет</a:t>
            </a:r>
            <a:endParaRPr lang="ru-RU" sz="40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5" t="1961" r="22549" b="5883"/>
          <a:stretch/>
        </p:blipFill>
        <p:spPr>
          <a:xfrm>
            <a:off x="7928924" y="1070945"/>
            <a:ext cx="3353196" cy="3901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35" y="1134320"/>
            <a:ext cx="4242186" cy="1899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27" y="3045612"/>
            <a:ext cx="2692088" cy="2019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931254" y="2112796"/>
            <a:ext cx="1840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Хлорофилл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35784" y="4206650"/>
            <a:ext cx="1562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Каротин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9300" y="5593627"/>
            <a:ext cx="11553724" cy="9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70000"/>
              </a:lnSpc>
            </a:pPr>
            <a:r>
              <a:rPr lang="ru-RU" sz="2000" dirty="0" smtClean="0">
                <a:solidFill>
                  <a:srgbClr val="002060"/>
                </a:solidFill>
              </a:rPr>
              <a:t>Я узнала, что яркость </a:t>
            </a:r>
            <a:r>
              <a:rPr lang="ru-RU" sz="2000" dirty="0">
                <a:solidFill>
                  <a:srgbClr val="002060"/>
                </a:solidFill>
              </a:rPr>
              <a:t>листьев зависит от солнечного </a:t>
            </a:r>
            <a:r>
              <a:rPr lang="ru-RU" sz="2000" dirty="0" smtClean="0">
                <a:solidFill>
                  <a:srgbClr val="002060"/>
                </a:solidFill>
              </a:rPr>
              <a:t>света. Листья </a:t>
            </a:r>
            <a:r>
              <a:rPr lang="ru-RU" sz="2000" dirty="0">
                <a:solidFill>
                  <a:srgbClr val="002060"/>
                </a:solidFill>
              </a:rPr>
              <a:t>содержат зерна зеленого цвета (хлорофилл) и красно-оранжевого цвета (каротин). </a:t>
            </a:r>
            <a:r>
              <a:rPr lang="ru-RU" sz="2000" dirty="0" smtClean="0">
                <a:solidFill>
                  <a:srgbClr val="002060"/>
                </a:solidFill>
              </a:rPr>
              <a:t> Они </a:t>
            </a:r>
            <a:r>
              <a:rPr lang="ru-RU" sz="2000" dirty="0">
                <a:solidFill>
                  <a:srgbClr val="002060"/>
                </a:solidFill>
              </a:rPr>
              <a:t>очень маленькие и их можно увидеть только под микроскопом</a:t>
            </a:r>
            <a:r>
              <a:rPr lang="ru-RU" sz="2000" dirty="0" smtClean="0">
                <a:solidFill>
                  <a:srgbClr val="002060"/>
                </a:solidFill>
              </a:rPr>
              <a:t>. Чем </a:t>
            </a:r>
            <a:r>
              <a:rPr lang="ru-RU" sz="2000" dirty="0">
                <a:solidFill>
                  <a:srgbClr val="002060"/>
                </a:solidFill>
              </a:rPr>
              <a:t>больше солнца, тем чудеснее цвет растения</a:t>
            </a:r>
            <a:r>
              <a:rPr lang="ru-RU" sz="2000" dirty="0" smtClean="0">
                <a:solidFill>
                  <a:srgbClr val="002060"/>
                </a:solidFill>
              </a:rPr>
              <a:t>. На </a:t>
            </a:r>
            <a:r>
              <a:rPr lang="ru-RU" sz="2000" dirty="0">
                <a:solidFill>
                  <a:srgbClr val="002060"/>
                </a:solidFill>
              </a:rPr>
              <a:t>фотографии цветок, который рос летом на балконе, а потом его занесли в квартиру и новые листья выросли </a:t>
            </a:r>
            <a:r>
              <a:rPr lang="ru-RU" sz="2000" dirty="0" smtClean="0">
                <a:solidFill>
                  <a:srgbClr val="002060"/>
                </a:solidFill>
              </a:rPr>
              <a:t>бледнее.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86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://ecobizcenter.ru/sites/default/files/themepic/backgrou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2253" y="220814"/>
            <a:ext cx="7771862" cy="72455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+mn-lt"/>
              </a:rPr>
              <a:t>Лабораторный эксперимент</a:t>
            </a:r>
            <a:endParaRPr lang="ru-RU" sz="40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6" t="9880" r="28810" b="20540"/>
          <a:stretch/>
        </p:blipFill>
        <p:spPr>
          <a:xfrm>
            <a:off x="838200" y="1402725"/>
            <a:ext cx="1033549" cy="1299568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69"/>
          <a:stretch/>
        </p:blipFill>
        <p:spPr>
          <a:xfrm>
            <a:off x="2476439" y="1350316"/>
            <a:ext cx="1918130" cy="1240521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52066" y="1556482"/>
            <a:ext cx="1972175" cy="14791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45834" y="1539758"/>
            <a:ext cx="1991288" cy="1493466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5279" b="10844"/>
          <a:stretch/>
        </p:blipFill>
        <p:spPr>
          <a:xfrm>
            <a:off x="9643834" y="1311534"/>
            <a:ext cx="2134930" cy="1868107"/>
          </a:xfrm>
          <a:prstGeom prst="rect">
            <a:avLst/>
          </a:prstGeom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300" y="3694233"/>
            <a:ext cx="1385815" cy="1847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3" r="8907"/>
          <a:stretch/>
        </p:blipFill>
        <p:spPr>
          <a:xfrm rot="5400000">
            <a:off x="5352663" y="3769358"/>
            <a:ext cx="1810640" cy="1623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3" r="14591"/>
          <a:stretch/>
        </p:blipFill>
        <p:spPr>
          <a:xfrm>
            <a:off x="1759591" y="3741612"/>
            <a:ext cx="1563755" cy="1772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339912" y="2812614"/>
            <a:ext cx="2924269" cy="532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27 октября 2018 г.</a:t>
            </a:r>
            <a:endParaRPr lang="ru-RU"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1898253" y="1518297"/>
            <a:ext cx="604690" cy="826942"/>
          </a:xfrm>
          <a:prstGeom prst="right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4420860" y="1518298"/>
            <a:ext cx="704232" cy="826942"/>
          </a:xfrm>
          <a:prstGeom prst="right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6577718" y="1547266"/>
            <a:ext cx="803775" cy="826942"/>
          </a:xfrm>
          <a:prstGeom prst="right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8888211" y="1573769"/>
            <a:ext cx="803775" cy="826942"/>
          </a:xfrm>
          <a:prstGeom prst="right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788549" y="3373840"/>
            <a:ext cx="1646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1 окно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3127" y="3366650"/>
            <a:ext cx="1932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2 окно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87052" y="3356181"/>
            <a:ext cx="1646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3 окно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23520" y="5748950"/>
            <a:ext cx="11781375" cy="961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70000"/>
              </a:lnSpc>
            </a:pPr>
            <a:r>
              <a:rPr lang="ru-RU" sz="2000" dirty="0">
                <a:solidFill>
                  <a:srgbClr val="002060"/>
                </a:solidFill>
              </a:rPr>
              <a:t>Поскольку мы заметили, что </a:t>
            </a:r>
            <a:r>
              <a:rPr lang="ru-RU" sz="2000" dirty="0" smtClean="0">
                <a:solidFill>
                  <a:srgbClr val="002060"/>
                </a:solidFill>
              </a:rPr>
              <a:t>«</a:t>
            </a:r>
            <a:r>
              <a:rPr lang="ru-RU" sz="2000" dirty="0" err="1" smtClean="0">
                <a:solidFill>
                  <a:srgbClr val="002060"/>
                </a:solidFill>
              </a:rPr>
              <a:t>крапивка</a:t>
            </a:r>
            <a:r>
              <a:rPr lang="ru-RU" sz="2000" dirty="0" smtClean="0">
                <a:solidFill>
                  <a:srgbClr val="002060"/>
                </a:solidFill>
              </a:rPr>
              <a:t>» </a:t>
            </a:r>
            <a:r>
              <a:rPr lang="ru-RU" sz="2000" dirty="0">
                <a:solidFill>
                  <a:srgbClr val="002060"/>
                </a:solidFill>
              </a:rPr>
              <a:t>растет по разному на разных окнах – решили провести эксперимент. И посадили три одинаковых растения в одинаковую землю в одинаковые горшки</a:t>
            </a:r>
            <a:r>
              <a:rPr lang="ru-RU" sz="2000" dirty="0" smtClean="0">
                <a:solidFill>
                  <a:srgbClr val="002060"/>
                </a:solidFill>
              </a:rPr>
              <a:t>. Сначала </a:t>
            </a:r>
            <a:r>
              <a:rPr lang="ru-RU" sz="2000" dirty="0">
                <a:solidFill>
                  <a:srgbClr val="002060"/>
                </a:solidFill>
              </a:rPr>
              <a:t>мы укоренили черенки, </a:t>
            </a:r>
            <a:r>
              <a:rPr lang="ru-RU" sz="2000" dirty="0" smtClean="0">
                <a:solidFill>
                  <a:srgbClr val="002060"/>
                </a:solidFill>
              </a:rPr>
              <a:t>потом </a:t>
            </a:r>
            <a:r>
              <a:rPr lang="ru-RU" sz="2000" dirty="0">
                <a:solidFill>
                  <a:srgbClr val="002060"/>
                </a:solidFill>
              </a:rPr>
              <a:t>насыпали землю в горшочки и </a:t>
            </a:r>
            <a:r>
              <a:rPr lang="ru-RU" sz="2000" dirty="0" smtClean="0">
                <a:solidFill>
                  <a:srgbClr val="002060"/>
                </a:solidFill>
              </a:rPr>
              <a:t>посадили </a:t>
            </a:r>
            <a:r>
              <a:rPr lang="ru-RU" sz="2000" dirty="0">
                <a:solidFill>
                  <a:srgbClr val="002060"/>
                </a:solidFill>
              </a:rPr>
              <a:t>туда черенки. </a:t>
            </a:r>
            <a:r>
              <a:rPr lang="ru-RU" sz="2000" dirty="0" smtClean="0">
                <a:solidFill>
                  <a:srgbClr val="002060"/>
                </a:solidFill>
              </a:rPr>
              <a:t>После </a:t>
            </a:r>
            <a:r>
              <a:rPr lang="ru-RU" sz="2000" dirty="0">
                <a:solidFill>
                  <a:srgbClr val="002060"/>
                </a:solidFill>
              </a:rPr>
              <a:t>поставили горшочки на разные окна.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38200" y="3341004"/>
            <a:ext cx="10480040" cy="2163503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88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user\Downloads\DSC041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1438" y="362138"/>
            <a:ext cx="4984117" cy="3554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user\Downloads\DSC0410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1656784"/>
            <a:ext cx="4973401" cy="3659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942535" y="3966595"/>
            <a:ext cx="4445391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Нужно рыхлить землю осторожно, чтобы не повредить корешки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521" y="5397825"/>
            <a:ext cx="5121034" cy="120032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Все этапы нашего эксперимента мы фотографировали, чтобы ничего не забыть и не упустить важные изменения в растущих цветах.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99727" y="5351659"/>
            <a:ext cx="4445391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Поливать растения тоже нужно правильно. Важно не залить 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246212" y="485187"/>
            <a:ext cx="5352419" cy="76919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+mn-lt"/>
              </a:rPr>
              <a:t>Уход за растениями</a:t>
            </a:r>
            <a:endParaRPr lang="ru-RU" sz="4000" b="1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</TotalTime>
  <Words>776</Words>
  <Application>Microsoft Office PowerPoint</Application>
  <PresentationFormat>Широкоэкранный</PresentationFormat>
  <Paragraphs>104</Paragraphs>
  <Slides>14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  Познавательно-исследовательский проект «Чудесный солнечный свет  и комнатные растения»</vt:lpstr>
      <vt:lpstr>Вид проекта: долгосрочный, познавательно-исследовательский Срок реализации проекта: октябрь – февраль  Проблема: некоторые растения плохо растут дома на одном из окон Гипотеза: рост растений зависит от солнечного света Цель: через опытно - экспериментальную деятельность установить, как влияет солнечный свет на рост и развитие комнатных растений </vt:lpstr>
      <vt:lpstr>Презентация PowerPoint</vt:lpstr>
      <vt:lpstr>План реализации проекта:</vt:lpstr>
      <vt:lpstr>Цветы у нас в доме</vt:lpstr>
      <vt:lpstr>Колеус (лат. Coleus) − кустарниковое декоративно-лиственное растение, семейства губоцветные (Lamiaceae) Родина колеуса — тропическая Африка и Азия</vt:lpstr>
      <vt:lpstr>Окраска листьев и солнечный свет</vt:lpstr>
      <vt:lpstr>Лабораторный эксперимент</vt:lpstr>
      <vt:lpstr>Презентация PowerPoint</vt:lpstr>
      <vt:lpstr>5 ноября 2018г.</vt:lpstr>
      <vt:lpstr>Расположение окон</vt:lpstr>
      <vt:lpstr>Результаты эксперимента</vt:lpstr>
      <vt:lpstr>Выводы: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Солнечный свет и комнатные растения</dc:title>
  <dc:creator>Екатерина</dc:creator>
  <cp:lastModifiedBy>Пользователь Windows</cp:lastModifiedBy>
  <cp:revision>198</cp:revision>
  <dcterms:created xsi:type="dcterms:W3CDTF">2018-12-23T13:36:27Z</dcterms:created>
  <dcterms:modified xsi:type="dcterms:W3CDTF">2019-02-04T12:47:41Z</dcterms:modified>
</cp:coreProperties>
</file>