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72" r:id="rId9"/>
    <p:sldId id="267" r:id="rId10"/>
    <p:sldId id="268" r:id="rId11"/>
    <p:sldId id="280" r:id="rId12"/>
    <p:sldId id="283" r:id="rId13"/>
    <p:sldId id="281" r:id="rId14"/>
    <p:sldId id="282" r:id="rId15"/>
    <p:sldId id="285" r:id="rId16"/>
    <p:sldId id="286" r:id="rId17"/>
    <p:sldId id="274" r:id="rId18"/>
    <p:sldId id="287" r:id="rId19"/>
    <p:sldId id="288" r:id="rId20"/>
    <p:sldId id="289" r:id="rId21"/>
    <p:sldId id="26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06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05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49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69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50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09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16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48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88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29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71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8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DA1B7-482E-405B-9ECC-B2DA713111A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2A70F-C09A-4263-8DB3-9A657056A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23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6140" y="470984"/>
            <a:ext cx="9144000" cy="878774"/>
          </a:xfrm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200" b="1" spc="-1" dirty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«Дом радости – это воспитание национальной элиты России»</a:t>
            </a:r>
            <a: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/>
            </a:r>
            <a:b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</a:br>
            <a:r>
              <a:rPr lang="ru-RU" sz="2200" b="0" i="1" strike="noStrike" spc="-1" dirty="0" smtClean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Н.М. Крылова</a:t>
            </a: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/>
            </a:r>
            <a:b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</a:b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2524" y="2279731"/>
            <a:ext cx="10913423" cy="1518357"/>
          </a:xfrm>
        </p:spPr>
        <p:txBody>
          <a:bodyPr>
            <a:noAutofit/>
          </a:bodyPr>
          <a:lstStyle/>
          <a:p>
            <a:r>
              <a:rPr lang="ru-RU" sz="4400" b="1" spc="-1" dirty="0">
                <a:solidFill>
                  <a:srgbClr val="5A34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Добро пожаловать в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4400" b="1" spc="-1" dirty="0">
                <a:solidFill>
                  <a:srgbClr val="5A34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«Детский сад – Дом радости»!</a:t>
            </a:r>
            <a:endParaRPr lang="ru-RU" sz="4400" b="1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endParaRPr lang="ru-RU" sz="5400" dirty="0">
              <a:latin typeface="Georgia" panose="02040502050405020303" pitchFamily="18" charset="0"/>
            </a:endParaRPr>
          </a:p>
        </p:txBody>
      </p:sp>
      <p:pic>
        <p:nvPicPr>
          <p:cNvPr id="9" name="Рисунок 3"/>
          <p:cNvPicPr/>
          <p:nvPr/>
        </p:nvPicPr>
        <p:blipFill>
          <a:blip r:embed="rId3"/>
          <a:stretch/>
        </p:blipFill>
        <p:spPr>
          <a:xfrm>
            <a:off x="300930" y="187463"/>
            <a:ext cx="1844280" cy="1657440"/>
          </a:xfrm>
          <a:prstGeom prst="rect">
            <a:avLst/>
          </a:prstGeom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87236" y="4728062"/>
            <a:ext cx="9144000" cy="878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ru-RU" sz="3200" b="1" spc="-1" dirty="0" smtClean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1-е заседание семинара-практикума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ru-RU" sz="2400" b="1" spc="-1" dirty="0" smtClean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Ноябрь, 2017</a:t>
            </a:r>
            <a:endParaRPr lang="ru-RU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137" cy="6858001"/>
          </a:xfrm>
        </p:spPr>
      </p:pic>
      <p:sp>
        <p:nvSpPr>
          <p:cNvPr id="5" name="Прямоугольник 4"/>
          <p:cNvSpPr/>
          <p:nvPr/>
        </p:nvSpPr>
        <p:spPr>
          <a:xfrm>
            <a:off x="308758" y="125129"/>
            <a:ext cx="11720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Самостоятельность</a:t>
            </a:r>
          </a:p>
          <a:p>
            <a:pPr algn="ctr">
              <a:lnSpc>
                <a:spcPct val="100000"/>
              </a:lnSpc>
            </a:pP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«Я сам раздеваюсь!»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26317" r="24441" b="580"/>
          <a:stretch>
            <a:fillRect/>
          </a:stretch>
        </p:blipFill>
        <p:spPr bwMode="auto">
          <a:xfrm>
            <a:off x="505955" y="1845973"/>
            <a:ext cx="3626657" cy="286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5759" t="16664" r="28951"/>
          <a:stretch>
            <a:fillRect/>
          </a:stretch>
        </p:blipFill>
        <p:spPr bwMode="auto">
          <a:xfrm>
            <a:off x="7969926" y="1661997"/>
            <a:ext cx="3523834" cy="3983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Татьяна\AppData\Local\Microsoft\Windows\Temporary Internet Files\Content.Word\20171212_1153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991548" y="2928709"/>
            <a:ext cx="3972295" cy="3031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80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100"/>
            <a:ext cx="12192000" cy="6804899"/>
          </a:xfrm>
        </p:spPr>
      </p:pic>
      <p:sp>
        <p:nvSpPr>
          <p:cNvPr id="5" name="Прямоугольник 4"/>
          <p:cNvSpPr/>
          <p:nvPr/>
        </p:nvSpPr>
        <p:spPr>
          <a:xfrm>
            <a:off x="308758" y="125129"/>
            <a:ext cx="11720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«Я сама убираю со стола»</a:t>
            </a:r>
            <a:endParaRPr lang="ru-RU" sz="400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6" name="Рисунок 5" descr="C:\Users\Татьяна\AppData\Local\Microsoft\Windows\Temporary Internet Files\Content.Word\20171213_1233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34" y="3910818"/>
            <a:ext cx="3094722" cy="2366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Татьяна\AppData\Local\Microsoft\Windows\Temporary Internet Files\Content.Word\20171213_1234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8274" y="4310743"/>
            <a:ext cx="3520692" cy="2208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Татьяна\AppData\Local\Microsoft\Windows\Temporary Internet Files\Content.Word\20171213_1234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5950" y="4149969"/>
            <a:ext cx="2615490" cy="244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Татьяна\AppData\Local\Microsoft\Windows\Temporary Internet Files\Content.Word\20171213_122447(0).jpg"/>
          <p:cNvPicPr/>
          <p:nvPr/>
        </p:nvPicPr>
        <p:blipFill rotWithShape="1">
          <a:blip r:embed="rId6" cstate="print"/>
          <a:srcRect l="10473" t="18121" r="12721" b="19651"/>
          <a:stretch/>
        </p:blipFill>
        <p:spPr bwMode="auto">
          <a:xfrm rot="5400000">
            <a:off x="2332559" y="917081"/>
            <a:ext cx="2617745" cy="2668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Татьяна\AppData\Local\Microsoft\Windows\Temporary Internet Files\Content.Word\20171213_122453.jpg"/>
          <p:cNvPicPr/>
          <p:nvPr/>
        </p:nvPicPr>
        <p:blipFill rotWithShape="1">
          <a:blip r:embed="rId7" cstate="print"/>
          <a:srcRect l="30279" t="21528" r="12305" b="3807"/>
          <a:stretch/>
        </p:blipFill>
        <p:spPr bwMode="auto">
          <a:xfrm rot="5400000">
            <a:off x="6260516" y="1147559"/>
            <a:ext cx="3004101" cy="2819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2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08758" y="125129"/>
            <a:ext cx="11720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«Я сам создаю игровое пространство»</a:t>
            </a:r>
            <a:endParaRPr lang="ru-RU" sz="400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12" name="Рисунок 11" descr="C:\Users\Татьяна\AppData\Local\Microsoft\Windows\Temporary Internet Files\Content.Word\20170912_1607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0538" y="1812836"/>
            <a:ext cx="5172932" cy="396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Татьяна\AppData\Local\Microsoft\Windows\Temporary Internet Files\Content.Word\20170909_0929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999529" y="1712674"/>
            <a:ext cx="5080370" cy="4251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05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21169"/>
            <a:ext cx="10515600" cy="10969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Речевая активность</a:t>
            </a:r>
            <a:b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Стихи 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23169"/>
              </p:ext>
            </p:extLst>
          </p:nvPr>
        </p:nvGraphicFramePr>
        <p:xfrm>
          <a:off x="748143" y="1318161"/>
          <a:ext cx="10925300" cy="5047013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462650">
                  <a:extLst>
                    <a:ext uri="{9D8B030D-6E8A-4147-A177-3AD203B41FA5}">
                      <a16:colId xmlns:a16="http://schemas.microsoft.com/office/drawing/2014/main" val="3651756023"/>
                    </a:ext>
                  </a:extLst>
                </a:gridCol>
                <a:gridCol w="5462650">
                  <a:extLst>
                    <a:ext uri="{9D8B030D-6E8A-4147-A177-3AD203B41FA5}">
                      <a16:colId xmlns:a16="http://schemas.microsoft.com/office/drawing/2014/main" val="2114954591"/>
                    </a:ext>
                  </a:extLst>
                </a:gridCol>
              </a:tblGrid>
              <a:tr h="5047013">
                <a:tc>
                  <a:txBody>
                    <a:bodyPr/>
                    <a:lstStyle/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М. </a:t>
                      </a:r>
                      <a:r>
                        <a:rPr lang="ru-RU" sz="2400" b="0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Ходякова</a:t>
                      </a: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 «Осень»</a:t>
                      </a:r>
                    </a:p>
                    <a:p>
                      <a:pPr marL="285750" lvl="0" indent="-28575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Варвара Мирович «Листопад»</a:t>
                      </a:r>
                    </a:p>
                    <a:p>
                      <a:pPr marL="285750" lvl="0" indent="-285750">
                        <a:buFont typeface="+mj-lt"/>
                        <a:buAutoNum type="arabicPeriod"/>
                      </a:pPr>
                      <a:endParaRPr lang="ru-RU" sz="10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А. </a:t>
                      </a:r>
                      <a:r>
                        <a:rPr lang="ru-RU" sz="2400" b="0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Насимович</a:t>
                      </a: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 «Осень, осень, осень!»</a:t>
                      </a:r>
                    </a:p>
                    <a:p>
                      <a:pPr marL="285750" lvl="0" indent="-28575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Маргарита </a:t>
                      </a:r>
                      <a:r>
                        <a:rPr lang="ru-RU" sz="2400" b="0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Ивенсен</a:t>
                      </a: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 «Падают, падают листья»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«Сочную, сладкую ягодку малинку…»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«Осень, осень к нам пришла…»</a:t>
                      </a:r>
                    </a:p>
                    <a:p>
                      <a:pPr marL="285750" lvl="0" indent="-28575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400" b="0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А.Барто</a:t>
                      </a: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 «Резиновая Зина»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«Флажок»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«Про жука»</a:t>
                      </a:r>
                      <a:endParaRPr lang="ru-RU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10. </a:t>
                      </a:r>
                      <a:r>
                        <a:rPr lang="ru-RU" sz="2400" b="0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В.Берестов</a:t>
                      </a: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 «Тучка с солнышком опять…»</a:t>
                      </a: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11. «По лесным тропинкам…»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12. Успенский «Мы купались, загорали…»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13. В. </a:t>
                      </a:r>
                      <a:r>
                        <a:rPr lang="ru-RU" sz="2400" b="0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Ходякова</a:t>
                      </a: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 «Если на деревьях листья пожелтели…»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14. </a:t>
                      </a:r>
                      <a:r>
                        <a:rPr lang="ru-RU" sz="2400" b="0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С.Баруздин</a:t>
                      </a: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cs typeface="Times New Roman" pitchFamily="18" charset="0"/>
                        </a:rPr>
                        <a:t> «Я хочу на самолете полететь</a:t>
                      </a: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»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ru-RU" sz="24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925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7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0969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Речевая активность</a:t>
            </a:r>
            <a:b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Подвижные игры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888376"/>
              </p:ext>
            </p:extLst>
          </p:nvPr>
        </p:nvGraphicFramePr>
        <p:xfrm>
          <a:off x="839788" y="1624882"/>
          <a:ext cx="10925300" cy="499832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462650">
                  <a:extLst>
                    <a:ext uri="{9D8B030D-6E8A-4147-A177-3AD203B41FA5}">
                      <a16:colId xmlns:a16="http://schemas.microsoft.com/office/drawing/2014/main" val="3651756023"/>
                    </a:ext>
                  </a:extLst>
                </a:gridCol>
                <a:gridCol w="5462650">
                  <a:extLst>
                    <a:ext uri="{9D8B030D-6E8A-4147-A177-3AD203B41FA5}">
                      <a16:colId xmlns:a16="http://schemas.microsoft.com/office/drawing/2014/main" val="2114954591"/>
                    </a:ext>
                  </a:extLst>
                </a:gridCol>
              </a:tblGrid>
              <a:tr h="4998324">
                <a:tc>
                  <a:txBody>
                    <a:bodyPr/>
                    <a:lstStyle/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«Наседка и цыплята»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«Бегите ко мне»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«Мой веселый звонкий мяч»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«Попади в круг»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«Я иду, за собой ребят веду»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«Воробышки и автомобиль»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«Воробышки и кот»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«Собачка Жучка»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«Догоните меня»</a:t>
                      </a:r>
                      <a:endParaRPr lang="ru-RU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10. «По ровненькой дорожке»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r>
                        <a:rPr lang="ru-RU" sz="2400" b="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«У медведя во бору»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12. «Автобус»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13. «Непогода и птицы»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14. «Поезд»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15. «Столбики»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16. «Гуси - гуси»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17. «Мотылек»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endParaRPr lang="ru-RU" sz="8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18. «Вот глазки, вот ушки»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925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7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552"/>
            <a:ext cx="12192000" cy="69435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75548"/>
            <a:ext cx="10515600" cy="10969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Речевая активность</a:t>
            </a:r>
            <a:b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Пальчиковые игры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11248"/>
              </p:ext>
            </p:extLst>
          </p:nvPr>
        </p:nvGraphicFramePr>
        <p:xfrm>
          <a:off x="1033153" y="2318657"/>
          <a:ext cx="10322236" cy="344384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161118">
                  <a:extLst>
                    <a:ext uri="{9D8B030D-6E8A-4147-A177-3AD203B41FA5}">
                      <a16:colId xmlns:a16="http://schemas.microsoft.com/office/drawing/2014/main" val="3651756023"/>
                    </a:ext>
                  </a:extLst>
                </a:gridCol>
                <a:gridCol w="5161118">
                  <a:extLst>
                    <a:ext uri="{9D8B030D-6E8A-4147-A177-3AD203B41FA5}">
                      <a16:colId xmlns:a16="http://schemas.microsoft.com/office/drawing/2014/main" val="2114954591"/>
                    </a:ext>
                  </a:extLst>
                </a:gridCol>
              </a:tblGrid>
              <a:tr h="3443844">
                <a:tc>
                  <a:txBody>
                    <a:bodyPr/>
                    <a:lstStyle/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«Этот пальчик дедушка»</a:t>
                      </a:r>
                    </a:p>
                    <a:p>
                      <a:pPr marL="228600" lvl="0" indent="-228600">
                        <a:buFont typeface="+mj-lt"/>
                        <a:buAutoNum type="arabicPeriod"/>
                      </a:pPr>
                      <a:endParaRPr lang="ru-RU" sz="10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«Этот пальчик хочет спать»</a:t>
                      </a:r>
                    </a:p>
                    <a:p>
                      <a:pPr marL="228600" lvl="0" indent="-228600">
                        <a:buFont typeface="+mj-lt"/>
                        <a:buAutoNum type="arabicPeriod"/>
                      </a:pPr>
                      <a:endParaRPr lang="ru-RU" sz="10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«Пальчик – мальчик, где ты был?»</a:t>
                      </a:r>
                    </a:p>
                    <a:p>
                      <a:pPr marL="228600" lvl="0" indent="-228600">
                        <a:buFont typeface="+mj-lt"/>
                        <a:buAutoNum type="arabicPeriod"/>
                      </a:pPr>
                      <a:endParaRPr lang="ru-RU" sz="10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«Утро настало»</a:t>
                      </a:r>
                    </a:p>
                    <a:p>
                      <a:pPr marL="228600" lvl="0" indent="-228600">
                        <a:buFont typeface="+mj-lt"/>
                        <a:buAutoNum type="arabicPeriod"/>
                      </a:pPr>
                      <a:endParaRPr lang="ru-RU" sz="10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«Как сожму я кулачок»</a:t>
                      </a:r>
                    </a:p>
                    <a:p>
                      <a:pPr marL="228600" lvl="0" indent="-228600">
                        <a:buFont typeface="+mj-lt"/>
                        <a:buAutoNum type="arabicPeriod"/>
                      </a:pPr>
                      <a:endParaRPr lang="ru-RU" sz="10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«Паучок»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 «Кошка»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endParaRPr lang="ru-RU" sz="80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 «Капуста»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endParaRPr lang="ru-RU" sz="80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 «Апельсин»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endParaRPr lang="ru-RU" sz="80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 «Вышли мыши как-то раз»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endParaRPr lang="ru-RU" sz="80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r>
                        <a:rPr lang="ru-RU" sz="24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«Шла ворона через поле»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endParaRPr lang="ru-RU" sz="24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endParaRPr lang="ru-RU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925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09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21169"/>
            <a:ext cx="10515600" cy="10969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Речевая активность</a:t>
            </a:r>
            <a:b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Хороводные игры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37420"/>
              </p:ext>
            </p:extLst>
          </p:nvPr>
        </p:nvGraphicFramePr>
        <p:xfrm>
          <a:off x="653141" y="1448790"/>
          <a:ext cx="10960926" cy="49987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480463">
                  <a:extLst>
                    <a:ext uri="{9D8B030D-6E8A-4147-A177-3AD203B41FA5}">
                      <a16:colId xmlns:a16="http://schemas.microsoft.com/office/drawing/2014/main" val="3651756023"/>
                    </a:ext>
                  </a:extLst>
                </a:gridCol>
                <a:gridCol w="5480463">
                  <a:extLst>
                    <a:ext uri="{9D8B030D-6E8A-4147-A177-3AD203B41FA5}">
                      <a16:colId xmlns:a16="http://schemas.microsoft.com/office/drawing/2014/main" val="2114954591"/>
                    </a:ext>
                  </a:extLst>
                </a:gridCol>
              </a:tblGrid>
              <a:tr h="4928259">
                <a:tc>
                  <a:txBody>
                    <a:bodyPr/>
                    <a:lstStyle/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«Пальчик о пальчик»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«Ладушки – ладошки»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«Пузырь»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«Цепочка»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«Шагают ребята»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«Стираем»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endParaRPr lang="ru-RU" sz="1000" b="0" kern="120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«Круг – кружочек»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«Колпачок»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«Ладушки, испекла нам бабушка»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«Ровным кругом»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«Мы топаем ногами»</a:t>
                      </a:r>
                    </a:p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«Делай круг!»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13. «Здравствуй Осень!»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14.</a:t>
                      </a:r>
                      <a:r>
                        <a:rPr lang="ru-RU" sz="2400" b="0" kern="120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«Заинька пошел в лес»</a:t>
                      </a:r>
                      <a:endParaRPr lang="ru-RU" sz="2400" b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lvl="0" indent="-457200">
                        <a:buFont typeface="+mj-lt"/>
                        <a:buNone/>
                      </a:pPr>
                      <a:r>
                        <a:rPr lang="ru-RU" sz="240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</a:t>
                      </a:r>
                      <a:r>
                        <a:rPr lang="ru-RU" sz="2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Большие ноги шагают по дороге»</a:t>
                      </a:r>
                    </a:p>
                    <a:p>
                      <a:pPr lvl="0"/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16. «По малинку в сад пойдем»</a:t>
                      </a:r>
                    </a:p>
                    <a:p>
                      <a:pPr lvl="0"/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17. «Медвежата в чаще жили»</a:t>
                      </a:r>
                    </a:p>
                    <a:p>
                      <a:pPr lvl="0"/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18. «Вышла курочка гулять»</a:t>
                      </a:r>
                    </a:p>
                    <a:p>
                      <a:pPr lvl="0"/>
                      <a:endParaRPr lang="ru-RU" sz="1000" b="0" kern="120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19. «С добрым утром, глазки»</a:t>
                      </a:r>
                    </a:p>
                    <a:p>
                      <a:pPr lvl="0"/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20.«Что нам осень принесла»</a:t>
                      </a:r>
                    </a:p>
                    <a:p>
                      <a:pPr lvl="0"/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21.«Показали ручки, спрятали ручки»</a:t>
                      </a:r>
                    </a:p>
                    <a:p>
                      <a:pPr lvl="0"/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22.«Мы пойдем, пойдем, пойдем»</a:t>
                      </a:r>
                    </a:p>
                    <a:p>
                      <a:pPr lvl="0"/>
                      <a:r>
                        <a:rPr lang="ru-RU" sz="2400" b="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23.«Жил-был у бабушки серенький козлик»</a:t>
                      </a:r>
                      <a:r>
                        <a:rPr lang="ru-RU" sz="2400" b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925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2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00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17452" y="462753"/>
            <a:ext cx="11057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Конструктивная деятельность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5842" t="7533" r="21616" b="14124"/>
          <a:stretch>
            <a:fillRect/>
          </a:stretch>
        </p:blipFill>
        <p:spPr bwMode="auto">
          <a:xfrm>
            <a:off x="436098" y="1708807"/>
            <a:ext cx="3144866" cy="2637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4380" r="11103" b="14008"/>
          <a:stretch>
            <a:fillRect/>
          </a:stretch>
        </p:blipFill>
        <p:spPr bwMode="auto">
          <a:xfrm>
            <a:off x="7792425" y="1907330"/>
            <a:ext cx="4066639" cy="2639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r="6707"/>
          <a:stretch>
            <a:fillRect/>
          </a:stretch>
        </p:blipFill>
        <p:spPr bwMode="auto">
          <a:xfrm>
            <a:off x="3781855" y="3554089"/>
            <a:ext cx="3767479" cy="2271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673930" y="5841958"/>
            <a:ext cx="8039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Обучение строительству</a:t>
            </a:r>
            <a:endParaRPr lang="ru-RU" sz="3600" strike="noStrike" spc="-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8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67194" y="173416"/>
            <a:ext cx="11720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Конструктивная деятельность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8706" t="7739" r="7132"/>
          <a:stretch>
            <a:fillRect/>
          </a:stretch>
        </p:blipFill>
        <p:spPr bwMode="auto">
          <a:xfrm>
            <a:off x="1159338" y="1006474"/>
            <a:ext cx="3567042" cy="2199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27448"/>
          <a:stretch>
            <a:fillRect/>
          </a:stretch>
        </p:blipFill>
        <p:spPr bwMode="auto">
          <a:xfrm>
            <a:off x="6022924" y="1016409"/>
            <a:ext cx="3178808" cy="246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HP\Pictures\дети 2017\конструирование\конюшни 09.17\20170915_094542.jpg"/>
          <p:cNvPicPr>
            <a:picLocks noChangeAspect="1" noChangeArrowheads="1"/>
          </p:cNvPicPr>
          <p:nvPr/>
        </p:nvPicPr>
        <p:blipFill>
          <a:blip r:embed="rId5" cstate="print"/>
          <a:srcRect l="28573" t="22951" r="27165" b="8197"/>
          <a:stretch>
            <a:fillRect/>
          </a:stretch>
        </p:blipFill>
        <p:spPr bwMode="auto">
          <a:xfrm>
            <a:off x="1790248" y="3391952"/>
            <a:ext cx="2894294" cy="2532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C:\Users\HP\Pictures\дети 2017\конструирование\конюшни 09.17\20170915_094531.jpg"/>
          <p:cNvPicPr>
            <a:picLocks noChangeAspect="1" noChangeArrowheads="1"/>
          </p:cNvPicPr>
          <p:nvPr/>
        </p:nvPicPr>
        <p:blipFill>
          <a:blip r:embed="rId6" cstate="print"/>
          <a:srcRect r="21632"/>
          <a:stretch>
            <a:fillRect/>
          </a:stretch>
        </p:blipFill>
        <p:spPr bwMode="auto">
          <a:xfrm>
            <a:off x="7598260" y="3668791"/>
            <a:ext cx="3290189" cy="236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107868" y="5889701"/>
            <a:ext cx="8039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Обучение режиссерской игре</a:t>
            </a:r>
            <a:endParaRPr lang="ru-RU" sz="3600" strike="noStrike" spc="-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18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471055" y="243755"/>
            <a:ext cx="11720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Конструктивная деятельность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93801" y="5680135"/>
            <a:ext cx="8039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Обучение режиссерской игре</a:t>
            </a:r>
            <a:endParaRPr lang="ru-RU" sz="3600" strike="noStrike" spc="-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672" y="1828800"/>
            <a:ext cx="6302325" cy="3545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t="9878" r="33684"/>
          <a:stretch>
            <a:fillRect/>
          </a:stretch>
        </p:blipFill>
        <p:spPr bwMode="auto">
          <a:xfrm>
            <a:off x="7098708" y="1451252"/>
            <a:ext cx="4619679" cy="3531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11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471056" y="253218"/>
            <a:ext cx="113598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000" b="1" spc="-1" dirty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Сайт ФИРО. Программы дошкольного образования</a:t>
            </a:r>
            <a:r>
              <a:rPr lang="ru-RU" sz="3000" spc="-1" dirty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 </a:t>
            </a:r>
            <a:endParaRPr lang="ru-RU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/>
        </p:blipFill>
        <p:spPr>
          <a:xfrm>
            <a:off x="674155" y="942534"/>
            <a:ext cx="10565932" cy="54363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73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53126" y="215619"/>
            <a:ext cx="11720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Конструктивная деятельность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62094" y="5910376"/>
            <a:ext cx="10115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Самостоятельная игровая деятельность</a:t>
            </a:r>
            <a:endParaRPr lang="ru-RU" sz="3600" strike="noStrike" spc="-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8" name="Picture 3" descr="C:\Users\HP\Pictures\дети 2017\Свободное время игры\с конструктором 9.11.17\20171109_173755.jpg"/>
          <p:cNvPicPr>
            <a:picLocks noChangeAspect="1" noChangeArrowheads="1"/>
          </p:cNvPicPr>
          <p:nvPr/>
        </p:nvPicPr>
        <p:blipFill>
          <a:blip r:embed="rId3" cstate="screen"/>
          <a:srcRect l="28041" t="15074" r="11541"/>
          <a:stretch>
            <a:fillRect/>
          </a:stretch>
        </p:blipFill>
        <p:spPr bwMode="auto">
          <a:xfrm>
            <a:off x="548640" y="1143508"/>
            <a:ext cx="2877863" cy="2555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HP\Pictures\дети 2017\Свободное время игры\с конструктором 9.11.17\20171109_174211.jpg"/>
          <p:cNvPicPr>
            <a:picLocks noChangeAspect="1" noChangeArrowheads="1"/>
          </p:cNvPicPr>
          <p:nvPr/>
        </p:nvPicPr>
        <p:blipFill>
          <a:blip r:embed="rId4" cstate="screen"/>
          <a:srcRect t="12797" r="4348"/>
          <a:stretch>
            <a:fillRect/>
          </a:stretch>
        </p:blipFill>
        <p:spPr bwMode="auto">
          <a:xfrm>
            <a:off x="6676264" y="1072680"/>
            <a:ext cx="4031675" cy="2321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0494" y="3616574"/>
            <a:ext cx="4223346" cy="2375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28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549730" y="511833"/>
            <a:ext cx="9345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Приглашаем</a:t>
            </a:r>
            <a:endParaRPr lang="ru-RU" sz="44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470068" y="2560149"/>
            <a:ext cx="9987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К общению…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2527" y="3588226"/>
            <a:ext cx="5890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К познанию…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51458" y="4621279"/>
            <a:ext cx="6388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К развитию…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27266" y="5553269"/>
            <a:ext cx="6388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К радости…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12" name="Рисунок 3"/>
          <p:cNvPicPr/>
          <p:nvPr/>
        </p:nvPicPr>
        <p:blipFill>
          <a:blip r:embed="rId3"/>
          <a:stretch/>
        </p:blipFill>
        <p:spPr>
          <a:xfrm>
            <a:off x="9452757" y="4239431"/>
            <a:ext cx="2447015" cy="2326346"/>
          </a:xfrm>
          <a:prstGeom prst="rect">
            <a:avLst/>
          </a:prstGeom>
          <a:ln>
            <a:noFill/>
          </a:ln>
        </p:spPr>
      </p:pic>
      <p:pic>
        <p:nvPicPr>
          <p:cNvPr id="13" name="Picture 5"/>
          <p:cNvPicPr/>
          <p:nvPr/>
        </p:nvPicPr>
        <p:blipFill>
          <a:blip r:embed="rId4" cstate="print"/>
          <a:stretch/>
        </p:blipFill>
        <p:spPr>
          <a:xfrm rot="21226200">
            <a:off x="816195" y="398378"/>
            <a:ext cx="1492836" cy="17657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6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308758" y="125129"/>
            <a:ext cx="11720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Александр Григорьевич </a:t>
            </a:r>
            <a:r>
              <a:rPr lang="ru-RU" sz="4000" b="1" strike="noStrike" spc="-1" dirty="0" err="1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Асмо́лов</a:t>
            </a:r>
            <a:r>
              <a:rPr lang="ru-RU" sz="4000" b="0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 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7" name="Рисунок 2"/>
          <p:cNvPicPr/>
          <p:nvPr/>
        </p:nvPicPr>
        <p:blipFill>
          <a:blip r:embed="rId3"/>
          <a:srcRect l="12517" r="12649"/>
          <a:stretch/>
        </p:blipFill>
        <p:spPr>
          <a:xfrm>
            <a:off x="548639" y="1481126"/>
            <a:ext cx="3901212" cy="3161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726379" y="923334"/>
            <a:ext cx="687581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buFontTx/>
              <a:buChar char="-"/>
            </a:pPr>
            <a:r>
              <a:rPr lang="ru-RU" sz="2400" spc="-1" dirty="0" smtClean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Российский </a:t>
            </a:r>
            <a:r>
              <a:rPr lang="ru-RU" sz="2400" spc="-1" dirty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психолог, политик и </a:t>
            </a:r>
            <a:r>
              <a:rPr lang="ru-RU" sz="2400" spc="-1" dirty="0" smtClean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учёный </a:t>
            </a: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endParaRPr lang="ru-RU" sz="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400" spc="-1" dirty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- Академик Российской академии образования</a:t>
            </a: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algn="just">
              <a:lnSpc>
                <a:spcPct val="100000"/>
              </a:lnSpc>
            </a:pPr>
            <a:endParaRPr lang="ru-RU" sz="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400" spc="-1" dirty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- Член Президиума Российской академии образования</a:t>
            </a: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algn="just">
              <a:lnSpc>
                <a:spcPct val="100000"/>
              </a:lnSpc>
            </a:pPr>
            <a:endParaRPr lang="ru-RU" sz="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400" spc="-1" dirty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- Заведующий кафедрой психологии личности факультета психологии МГУ имени Ломоносова</a:t>
            </a: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algn="just">
              <a:lnSpc>
                <a:spcPct val="100000"/>
              </a:lnSpc>
            </a:pPr>
            <a:endParaRPr lang="ru-RU" sz="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r>
              <a:rPr lang="ru-RU" sz="2400" spc="-1" dirty="0" smtClean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Директор </a:t>
            </a:r>
            <a:r>
              <a:rPr lang="ru-RU" sz="2400" spc="-1" dirty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Федерального государственного автономного учреждения «Федеральный институт развития образования» (ФИРО</a:t>
            </a:r>
            <a:r>
              <a:rPr lang="ru-RU" sz="2400" spc="-1" dirty="0" smtClean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) </a:t>
            </a: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endParaRPr lang="ru-RU" sz="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400" spc="-1" dirty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- </a:t>
            </a:r>
            <a:r>
              <a:rPr lang="ru-RU" sz="2400" b="1" spc="-1" dirty="0">
                <a:solidFill>
                  <a:srgbClr val="874EA9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  <a:ea typeface="DejaVu Sans"/>
              </a:rPr>
              <a:t>Председатель рабочей группы по разработке ФГОС ДО</a:t>
            </a: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08758" y="443131"/>
            <a:ext cx="11720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Дом радости. Почему?</a:t>
            </a:r>
            <a:endParaRPr lang="ru-RU" sz="40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6" name="Рисунок 3"/>
          <p:cNvPicPr/>
          <p:nvPr/>
        </p:nvPicPr>
        <p:blipFill>
          <a:blip r:embed="rId3"/>
          <a:stretch/>
        </p:blipFill>
        <p:spPr>
          <a:xfrm>
            <a:off x="308758" y="263986"/>
            <a:ext cx="1700280" cy="1527840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12569" y="1930683"/>
            <a:ext cx="830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ru-RU" sz="3600" spc="-1" dirty="0" smtClean="0">
                <a:solidFill>
                  <a:srgbClr val="3F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Выдающийся </a:t>
            </a:r>
            <a:r>
              <a:rPr lang="ru-RU" sz="3600" spc="-1" dirty="0">
                <a:solidFill>
                  <a:srgbClr val="3F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ученый Наталья Михайловна Крылова</a:t>
            </a:r>
            <a:endParaRPr lang="ru-RU" sz="36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ru-RU" sz="36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ru-RU" sz="3600" spc="-1" dirty="0" smtClean="0">
                <a:solidFill>
                  <a:srgbClr val="3F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Гимн </a:t>
            </a:r>
            <a:r>
              <a:rPr lang="ru-RU" sz="3600" spc="-1" dirty="0">
                <a:solidFill>
                  <a:srgbClr val="3F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отечественной науке</a:t>
            </a:r>
            <a:endParaRPr lang="ru-RU" sz="36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ru-RU" sz="36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ru-RU" sz="3600" spc="-1" dirty="0" smtClean="0">
                <a:solidFill>
                  <a:srgbClr val="3F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Отсутствие </a:t>
            </a:r>
            <a:r>
              <a:rPr lang="ru-RU" sz="3600" spc="-1" dirty="0">
                <a:solidFill>
                  <a:srgbClr val="3F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аналогов </a:t>
            </a:r>
            <a:endParaRPr lang="ru-RU" sz="36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7" name="Рисунок 3"/>
          <p:cNvPicPr/>
          <p:nvPr/>
        </p:nvPicPr>
        <p:blipFill>
          <a:blip r:embed="rId4"/>
          <a:stretch/>
        </p:blipFill>
        <p:spPr>
          <a:xfrm>
            <a:off x="8299937" y="1659989"/>
            <a:ext cx="3277773" cy="3938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97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3"/>
          <p:cNvPicPr/>
          <p:nvPr/>
        </p:nvPicPr>
        <p:blipFill>
          <a:blip r:embed="rId3"/>
          <a:stretch/>
        </p:blipFill>
        <p:spPr>
          <a:xfrm>
            <a:off x="512229" y="881130"/>
            <a:ext cx="6886098" cy="5196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4"/>
          <p:cNvPicPr/>
          <p:nvPr/>
        </p:nvPicPr>
        <p:blipFill>
          <a:blip r:embed="rId4"/>
          <a:srcRect r="21674"/>
          <a:stretch/>
        </p:blipFill>
        <p:spPr>
          <a:xfrm>
            <a:off x="7709095" y="443258"/>
            <a:ext cx="3970675" cy="291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567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ln>
            <a:solidFill>
              <a:srgbClr val="CCCCFF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88175" y="251738"/>
            <a:ext cx="11720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Обучение педагогов на авторских курсах </a:t>
            </a:r>
            <a:endParaRPr lang="ru-RU" sz="4000" b="1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6" name="Picture 2"/>
          <p:cNvPicPr/>
          <p:nvPr/>
        </p:nvPicPr>
        <p:blipFill>
          <a:blip r:embed="rId3"/>
          <a:stretch/>
        </p:blipFill>
        <p:spPr>
          <a:xfrm>
            <a:off x="444305" y="1237957"/>
            <a:ext cx="4451251" cy="3592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2" r="612"/>
          <a:stretch/>
        </p:blipFill>
        <p:spPr>
          <a:xfrm>
            <a:off x="5199977" y="4192750"/>
            <a:ext cx="3756413" cy="2339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838200" y="5259845"/>
            <a:ext cx="4248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Март-апрель, 2017</a:t>
            </a:r>
            <a:endParaRPr lang="ru-RU" sz="24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41736" y="5798541"/>
            <a:ext cx="2861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Сентябрь, 2017</a:t>
            </a:r>
            <a:endParaRPr lang="ru-RU" sz="24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504" y="1195710"/>
            <a:ext cx="3668801" cy="275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77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308757" y="429595"/>
            <a:ext cx="11720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“Лесенка успеха”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- ядро технологии “Дома радости”  </a:t>
            </a:r>
            <a:endParaRPr lang="ru-RU" sz="4000" b="1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/>
        </p:blipFill>
        <p:spPr>
          <a:xfrm>
            <a:off x="3942450" y="1815381"/>
            <a:ext cx="4453560" cy="4100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75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1"/>
          </a:xfrm>
        </p:spPr>
      </p:pic>
      <p:sp>
        <p:nvSpPr>
          <p:cNvPr id="5" name="Прямоугольник 4"/>
          <p:cNvSpPr/>
          <p:nvPr/>
        </p:nvSpPr>
        <p:spPr>
          <a:xfrm>
            <a:off x="-1068780" y="960936"/>
            <a:ext cx="11720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Первые впечатления…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5885" y="2549884"/>
            <a:ext cx="8360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Первые достижения…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31771" y="3812136"/>
            <a:ext cx="8360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Первые </a:t>
            </a:r>
            <a:r>
              <a:rPr lang="ru-RU" sz="4000" b="1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затруднения</a:t>
            </a: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…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8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1430" y="476691"/>
            <a:ext cx="10515600" cy="9629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Georgia" panose="02040502050405020303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«Я сам одеваюсь!»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8758" y="125129"/>
            <a:ext cx="11720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874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Самостоятельность</a:t>
            </a:r>
            <a:endParaRPr lang="ru-RU" sz="4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582" t="7669" r="55" b="9389"/>
          <a:stretch/>
        </p:blipFill>
        <p:spPr bwMode="auto">
          <a:xfrm rot="5400000">
            <a:off x="525620" y="2383278"/>
            <a:ext cx="5024719" cy="3268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t="20635" r="3571"/>
          <a:stretch>
            <a:fillRect/>
          </a:stretch>
        </p:blipFill>
        <p:spPr bwMode="auto">
          <a:xfrm rot="5400000">
            <a:off x="6231969" y="2420027"/>
            <a:ext cx="5001065" cy="3087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165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Microsoft Office PowerPoint</Application>
  <PresentationFormat>Широкоэкранный</PresentationFormat>
  <Paragraphs>155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DejaVu Sans</vt:lpstr>
      <vt:lpstr>Georgia</vt:lpstr>
      <vt:lpstr>Times New Roman</vt:lpstr>
      <vt:lpstr>Wingdings</vt:lpstr>
      <vt:lpstr>Тема Office</vt:lpstr>
      <vt:lpstr>«Дом радости – это воспитание национальной элиты России» Н.М. Крылова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«Я сам одеваюсь!»</vt:lpstr>
      <vt:lpstr>Презентация PowerPoint</vt:lpstr>
      <vt:lpstr>Презентация PowerPoint</vt:lpstr>
      <vt:lpstr>Презентация PowerPoint</vt:lpstr>
      <vt:lpstr>Речевая активность Стихи </vt:lpstr>
      <vt:lpstr> Речевая активность Подвижные игры</vt:lpstr>
      <vt:lpstr> Речевая активность  Пальчиковые игры</vt:lpstr>
      <vt:lpstr>Речевая активность Хороводные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«Дом радости – это воспитание национальной элиты России» Н.М. Крылова</dc:title>
  <dc:creator>Пользователь Windows</dc:creator>
  <cp:lastModifiedBy>Пользователь Windows</cp:lastModifiedBy>
  <cp:revision>27</cp:revision>
  <dcterms:created xsi:type="dcterms:W3CDTF">2017-11-29T10:00:57Z</dcterms:created>
  <dcterms:modified xsi:type="dcterms:W3CDTF">2017-12-06T10:59:48Z</dcterms:modified>
</cp:coreProperties>
</file>